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Museo Sans Cyrl 300" panose="02000000000000000000" charset="-52"/>
      <p:regular r:id="rId26"/>
      <p:italic r:id="rId27"/>
    </p:embeddedFont>
    <p:embeddedFont>
      <p:font typeface="Museo Sans Cyrl 500" panose="02000000000000000000" charset="-52"/>
      <p:regular r:id="rId28"/>
      <p:italic r:id="rId29"/>
    </p:embeddedFont>
    <p:embeddedFont>
      <p:font typeface="Museo Sans Cyrl 700" panose="02000000000000000000" charset="-52"/>
      <p:bold r:id="rId30"/>
      <p:boldItalic r:id="rId31"/>
    </p:embeddedFont>
    <p:embeddedFont>
      <p:font typeface="Museo Sans Cyrl 900" panose="02000000000000000000" charset="-52"/>
      <p:bold r:id="rId32"/>
      <p:boldItalic r:id="rId33"/>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EF157FF1-8867-4EFA-B540-9017EC65D0DA}">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E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58045" autoAdjust="0"/>
  </p:normalViewPr>
  <p:slideViewPr>
    <p:cSldViewPr snapToGrid="0">
      <p:cViewPr varScale="1">
        <p:scale>
          <a:sx n="50" d="100"/>
          <a:sy n="50" d="100"/>
        </p:scale>
        <p:origin x="1824" y="3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2" d="100"/>
          <a:sy n="92" d="100"/>
        </p:scale>
        <p:origin x="37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33FEE-8915-7147-9E18-39B1AF04656F}" type="doc">
      <dgm:prSet loTypeId="urn:microsoft.com/office/officeart/2005/8/layout/venn1" loCatId="" qsTypeId="urn:microsoft.com/office/officeart/2005/8/quickstyle/simple1" qsCatId="simple" csTypeId="urn:microsoft.com/office/officeart/2005/8/colors/accent1_2" csCatId="accent1" phldr="1"/>
      <dgm:spPr/>
      <dgm:t>
        <a:bodyPr/>
        <a:lstStyle/>
        <a:p>
          <a:endParaRPr lang="ru-RU"/>
        </a:p>
      </dgm:t>
    </dgm:pt>
    <dgm:pt modelId="{3BDE2EE9-141F-5241-9772-4D6F26F9EFEC}">
      <dgm:prSet phldrT="[Text]" custT="1"/>
      <dgm:spPr>
        <a:solidFill>
          <a:schemeClr val="bg1">
            <a:alpha val="50000"/>
          </a:schemeClr>
        </a:solidFill>
        <a:ln>
          <a:solidFill>
            <a:schemeClr val="tx1"/>
          </a:solidFill>
        </a:ln>
      </dgm:spPr>
      <dgm:t>
        <a:bodyPr/>
        <a:lstStyle/>
        <a:p>
          <a:pPr algn="r">
            <a:lnSpc>
              <a:spcPct val="100000"/>
            </a:lnSpc>
            <a:spcAft>
              <a:spcPts val="1200"/>
            </a:spcAft>
          </a:pPr>
          <a:r>
            <a:rPr lang="uk-UA" sz="2200" dirty="0"/>
            <a:t>швидкість реакцій</a:t>
          </a:r>
        </a:p>
        <a:p>
          <a:pPr algn="r">
            <a:lnSpc>
              <a:spcPct val="100000"/>
            </a:lnSpc>
            <a:spcAft>
              <a:spcPts val="1200"/>
            </a:spcAft>
            <a:buFont typeface="Arial" panose="020B0604020202020204" pitchFamily="34" charset="0"/>
            <a:buNone/>
          </a:pPr>
          <a:r>
            <a:rPr lang="uk-UA" sz="2200" dirty="0"/>
            <a:t>координація рухів</a:t>
          </a:r>
        </a:p>
        <a:p>
          <a:pPr algn="r">
            <a:lnSpc>
              <a:spcPct val="100000"/>
            </a:lnSpc>
            <a:spcAft>
              <a:spcPts val="1200"/>
            </a:spcAft>
            <a:buFont typeface="Arial" panose="020B0604020202020204" pitchFamily="34" charset="0"/>
            <a:buNone/>
          </a:pPr>
          <a:r>
            <a:rPr lang="uk-UA" sz="2200" dirty="0"/>
            <a:t>настрій</a:t>
          </a:r>
        </a:p>
        <a:p>
          <a:pPr algn="r">
            <a:lnSpc>
              <a:spcPct val="100000"/>
            </a:lnSpc>
            <a:spcAft>
              <a:spcPts val="1200"/>
            </a:spcAft>
            <a:buFont typeface="Arial" panose="020B0604020202020204" pitchFamily="34" charset="0"/>
            <a:buNone/>
          </a:pPr>
          <a:r>
            <a:rPr lang="uk-UA" sz="2200" dirty="0"/>
            <a:t>мислення </a:t>
          </a:r>
        </a:p>
        <a:p>
          <a:pPr algn="r">
            <a:lnSpc>
              <a:spcPct val="100000"/>
            </a:lnSpc>
            <a:spcAft>
              <a:spcPts val="1200"/>
            </a:spcAft>
            <a:buFont typeface="Arial" panose="020B0604020202020204" pitchFamily="34" charset="0"/>
            <a:buNone/>
          </a:pPr>
          <a:r>
            <a:rPr lang="uk-UA" sz="2200" dirty="0"/>
            <a:t>пам’ять</a:t>
          </a:r>
        </a:p>
        <a:p>
          <a:pPr algn="r">
            <a:lnSpc>
              <a:spcPct val="100000"/>
            </a:lnSpc>
            <a:spcAft>
              <a:spcPts val="1200"/>
            </a:spcAft>
            <a:buFont typeface="Arial" panose="020B0604020202020204" pitchFamily="34" charset="0"/>
            <a:buNone/>
          </a:pPr>
          <a:r>
            <a:rPr lang="uk-UA" sz="2200" dirty="0"/>
            <a:t>поведінка</a:t>
          </a:r>
          <a:r>
            <a:rPr lang="uk-UA" sz="2800" dirty="0"/>
            <a:t> </a:t>
          </a:r>
          <a:endParaRPr lang="en-GB" sz="2800" dirty="0"/>
        </a:p>
      </dgm:t>
    </dgm:pt>
    <dgm:pt modelId="{B38BF55C-7BA5-754E-9318-44059354B332}" type="parTrans" cxnId="{58D9B258-8B8F-9742-9B8E-C9889AC65A90}">
      <dgm:prSet/>
      <dgm:spPr/>
      <dgm:t>
        <a:bodyPr/>
        <a:lstStyle/>
        <a:p>
          <a:endParaRPr lang="en-GB"/>
        </a:p>
      </dgm:t>
    </dgm:pt>
    <dgm:pt modelId="{7B514E18-2DBB-DE41-9880-8F6A0C1F987B}" type="sibTrans" cxnId="{58D9B258-8B8F-9742-9B8E-C9889AC65A90}">
      <dgm:prSet/>
      <dgm:spPr/>
      <dgm:t>
        <a:bodyPr/>
        <a:lstStyle/>
        <a:p>
          <a:endParaRPr lang="en-GB"/>
        </a:p>
      </dgm:t>
    </dgm:pt>
    <dgm:pt modelId="{93D8118B-8C77-3347-B530-935F333633CB}">
      <dgm:prSet phldrT="[Text]" custT="1"/>
      <dgm:spPr>
        <a:noFill/>
        <a:ln>
          <a:solidFill>
            <a:schemeClr val="tx1"/>
          </a:solidFill>
        </a:ln>
      </dgm:spPr>
      <dgm:t>
        <a:bodyPr/>
        <a:lstStyle/>
        <a:p>
          <a:pPr algn="l"/>
          <a:r>
            <a:rPr lang="uk-UA" sz="3200" dirty="0">
              <a:latin typeface="+mj-lt"/>
            </a:rPr>
            <a:t>НЕРВОВА СИСТЕМА</a:t>
          </a:r>
          <a:endParaRPr lang="en-GB" sz="3200" dirty="0">
            <a:latin typeface="+mj-lt"/>
          </a:endParaRPr>
        </a:p>
      </dgm:t>
    </dgm:pt>
    <dgm:pt modelId="{5B254EF5-9DD7-D040-949B-A21F9D00614A}" type="parTrans" cxnId="{592391E7-4BC2-5D42-95BF-163F93C84A35}">
      <dgm:prSet/>
      <dgm:spPr/>
      <dgm:t>
        <a:bodyPr/>
        <a:lstStyle/>
        <a:p>
          <a:endParaRPr lang="en-GB"/>
        </a:p>
      </dgm:t>
    </dgm:pt>
    <dgm:pt modelId="{3C45423C-F8B9-DA4E-B818-F2B70E840621}" type="sibTrans" cxnId="{592391E7-4BC2-5D42-95BF-163F93C84A35}">
      <dgm:prSet/>
      <dgm:spPr/>
      <dgm:t>
        <a:bodyPr/>
        <a:lstStyle/>
        <a:p>
          <a:endParaRPr lang="en-GB"/>
        </a:p>
      </dgm:t>
    </dgm:pt>
    <dgm:pt modelId="{BCFFE150-8C4E-6C45-BA33-783FB8B615AD}" type="pres">
      <dgm:prSet presAssocID="{72533FEE-8915-7147-9E18-39B1AF04656F}" presName="compositeShape" presStyleCnt="0">
        <dgm:presLayoutVars>
          <dgm:chMax val="7"/>
          <dgm:dir/>
          <dgm:resizeHandles val="exact"/>
        </dgm:presLayoutVars>
      </dgm:prSet>
      <dgm:spPr/>
    </dgm:pt>
    <dgm:pt modelId="{8361420B-A297-9B45-B261-97B9BDF5BB8F}" type="pres">
      <dgm:prSet presAssocID="{3BDE2EE9-141F-5241-9772-4D6F26F9EFEC}" presName="circ1" presStyleLbl="vennNode1" presStyleIdx="0" presStyleCnt="2" custScaleX="101095" custLinFactNeighborX="-3518" custLinFactNeighborY="-3167"/>
      <dgm:spPr/>
    </dgm:pt>
    <dgm:pt modelId="{CAD46FF3-E34B-204C-9C12-B47D9991DAD0}" type="pres">
      <dgm:prSet presAssocID="{3BDE2EE9-141F-5241-9772-4D6F26F9EFEC}" presName="circ1Tx" presStyleLbl="revTx" presStyleIdx="0" presStyleCnt="0">
        <dgm:presLayoutVars>
          <dgm:chMax val="0"/>
          <dgm:chPref val="0"/>
          <dgm:bulletEnabled val="1"/>
        </dgm:presLayoutVars>
      </dgm:prSet>
      <dgm:spPr/>
    </dgm:pt>
    <dgm:pt modelId="{A1C95546-E827-0146-AAF8-0D3EE90BB060}" type="pres">
      <dgm:prSet presAssocID="{93D8118B-8C77-3347-B530-935F333633CB}" presName="circ2" presStyleLbl="vennNode1" presStyleIdx="1" presStyleCnt="2" custLinFactNeighborX="8422" custLinFactNeighborY="4262"/>
      <dgm:spPr/>
    </dgm:pt>
    <dgm:pt modelId="{83A9E845-3C81-D34F-BEDD-4A487810AB77}" type="pres">
      <dgm:prSet presAssocID="{93D8118B-8C77-3347-B530-935F333633CB}" presName="circ2Tx" presStyleLbl="revTx" presStyleIdx="0" presStyleCnt="0">
        <dgm:presLayoutVars>
          <dgm:chMax val="0"/>
          <dgm:chPref val="0"/>
          <dgm:bulletEnabled val="1"/>
        </dgm:presLayoutVars>
      </dgm:prSet>
      <dgm:spPr/>
    </dgm:pt>
  </dgm:ptLst>
  <dgm:cxnLst>
    <dgm:cxn modelId="{3B21FA2A-E446-48A8-A548-8F5B66E02836}" type="presOf" srcId="{93D8118B-8C77-3347-B530-935F333633CB}" destId="{83A9E845-3C81-D34F-BEDD-4A487810AB77}" srcOrd="1" destOrd="0" presId="urn:microsoft.com/office/officeart/2005/8/layout/venn1"/>
    <dgm:cxn modelId="{BA2B583F-D812-4EEE-A45B-6FF5EE29EEF1}" type="presOf" srcId="{72533FEE-8915-7147-9E18-39B1AF04656F}" destId="{BCFFE150-8C4E-6C45-BA33-783FB8B615AD}" srcOrd="0" destOrd="0" presId="urn:microsoft.com/office/officeart/2005/8/layout/venn1"/>
    <dgm:cxn modelId="{7AF00C6C-8399-4CA3-98FA-C0ACD0C09145}" type="presOf" srcId="{3BDE2EE9-141F-5241-9772-4D6F26F9EFEC}" destId="{CAD46FF3-E34B-204C-9C12-B47D9991DAD0}" srcOrd="1" destOrd="0" presId="urn:microsoft.com/office/officeart/2005/8/layout/venn1"/>
    <dgm:cxn modelId="{DD9B886F-F0D2-42C9-9350-C33B13445F2D}" type="presOf" srcId="{93D8118B-8C77-3347-B530-935F333633CB}" destId="{A1C95546-E827-0146-AAF8-0D3EE90BB060}" srcOrd="0" destOrd="0" presId="urn:microsoft.com/office/officeart/2005/8/layout/venn1"/>
    <dgm:cxn modelId="{58D9B258-8B8F-9742-9B8E-C9889AC65A90}" srcId="{72533FEE-8915-7147-9E18-39B1AF04656F}" destId="{3BDE2EE9-141F-5241-9772-4D6F26F9EFEC}" srcOrd="0" destOrd="0" parTransId="{B38BF55C-7BA5-754E-9318-44059354B332}" sibTransId="{7B514E18-2DBB-DE41-9880-8F6A0C1F987B}"/>
    <dgm:cxn modelId="{8ADBA690-5BDD-4CD2-88A9-2E81D8E8F594}" type="presOf" srcId="{3BDE2EE9-141F-5241-9772-4D6F26F9EFEC}" destId="{8361420B-A297-9B45-B261-97B9BDF5BB8F}" srcOrd="0" destOrd="0" presId="urn:microsoft.com/office/officeart/2005/8/layout/venn1"/>
    <dgm:cxn modelId="{592391E7-4BC2-5D42-95BF-163F93C84A35}" srcId="{72533FEE-8915-7147-9E18-39B1AF04656F}" destId="{93D8118B-8C77-3347-B530-935F333633CB}" srcOrd="1" destOrd="0" parTransId="{5B254EF5-9DD7-D040-949B-A21F9D00614A}" sibTransId="{3C45423C-F8B9-DA4E-B818-F2B70E840621}"/>
    <dgm:cxn modelId="{7D3A6BC5-DEB6-4D3D-922C-FBE90C44A8A7}" type="presParOf" srcId="{BCFFE150-8C4E-6C45-BA33-783FB8B615AD}" destId="{8361420B-A297-9B45-B261-97B9BDF5BB8F}" srcOrd="0" destOrd="0" presId="urn:microsoft.com/office/officeart/2005/8/layout/venn1"/>
    <dgm:cxn modelId="{2705A6F5-4780-4496-A9D1-2D3CE6D42881}" type="presParOf" srcId="{BCFFE150-8C4E-6C45-BA33-783FB8B615AD}" destId="{CAD46FF3-E34B-204C-9C12-B47D9991DAD0}" srcOrd="1" destOrd="0" presId="urn:microsoft.com/office/officeart/2005/8/layout/venn1"/>
    <dgm:cxn modelId="{3658C991-31BA-4C0E-A478-88BC83352D08}" type="presParOf" srcId="{BCFFE150-8C4E-6C45-BA33-783FB8B615AD}" destId="{A1C95546-E827-0146-AAF8-0D3EE90BB060}" srcOrd="2" destOrd="0" presId="urn:microsoft.com/office/officeart/2005/8/layout/venn1"/>
    <dgm:cxn modelId="{7E4B627A-CB34-4B97-A2A6-E57CC6C3CF90}" type="presParOf" srcId="{BCFFE150-8C4E-6C45-BA33-783FB8B615AD}" destId="{83A9E845-3C81-D34F-BEDD-4A487810AB77}"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33FEE-8915-7147-9E18-39B1AF04656F}" type="doc">
      <dgm:prSet loTypeId="urn:microsoft.com/office/officeart/2005/8/layout/venn1" loCatId="" qsTypeId="urn:microsoft.com/office/officeart/2005/8/quickstyle/simple1" qsCatId="simple" csTypeId="urn:microsoft.com/office/officeart/2005/8/colors/accent1_2" csCatId="accent1" phldr="1"/>
      <dgm:spPr/>
      <dgm:t>
        <a:bodyPr/>
        <a:lstStyle/>
        <a:p>
          <a:endParaRPr lang="ru-RU"/>
        </a:p>
      </dgm:t>
    </dgm:pt>
    <dgm:pt modelId="{3BDE2EE9-141F-5241-9772-4D6F26F9EFEC}">
      <dgm:prSet phldrT="[Text]" custT="1"/>
      <dgm:spPr>
        <a:solidFill>
          <a:schemeClr val="bg1">
            <a:alpha val="50000"/>
          </a:schemeClr>
        </a:solidFill>
        <a:ln>
          <a:solidFill>
            <a:schemeClr val="tx1"/>
          </a:solidFill>
        </a:ln>
      </dgm:spPr>
      <dgm:t>
        <a:bodyPr/>
        <a:lstStyle/>
        <a:p>
          <a:pPr algn="r">
            <a:lnSpc>
              <a:spcPct val="100000"/>
            </a:lnSpc>
            <a:spcAft>
              <a:spcPts val="1200"/>
            </a:spcAft>
          </a:pPr>
          <a:r>
            <a:rPr lang="uk-UA" sz="2800" dirty="0"/>
            <a:t>пневмонії</a:t>
          </a:r>
        </a:p>
        <a:p>
          <a:pPr algn="r">
            <a:lnSpc>
              <a:spcPct val="100000"/>
            </a:lnSpc>
            <a:spcAft>
              <a:spcPts val="1200"/>
            </a:spcAft>
          </a:pPr>
          <a:r>
            <a:rPr lang="uk-UA" sz="2800" dirty="0"/>
            <a:t>туберкульоз</a:t>
          </a:r>
        </a:p>
        <a:p>
          <a:pPr algn="r">
            <a:lnSpc>
              <a:spcPct val="100000"/>
            </a:lnSpc>
            <a:spcAft>
              <a:spcPts val="1200"/>
            </a:spcAft>
          </a:pPr>
          <a:r>
            <a:rPr lang="uk-UA" sz="2800" dirty="0"/>
            <a:t>інфекційні захворювання</a:t>
          </a:r>
          <a:endParaRPr lang="en-GB" sz="2800" dirty="0"/>
        </a:p>
      </dgm:t>
    </dgm:pt>
    <dgm:pt modelId="{B38BF55C-7BA5-754E-9318-44059354B332}" type="parTrans" cxnId="{58D9B258-8B8F-9742-9B8E-C9889AC65A90}">
      <dgm:prSet/>
      <dgm:spPr/>
      <dgm:t>
        <a:bodyPr/>
        <a:lstStyle/>
        <a:p>
          <a:endParaRPr lang="en-GB"/>
        </a:p>
      </dgm:t>
    </dgm:pt>
    <dgm:pt modelId="{7B514E18-2DBB-DE41-9880-8F6A0C1F987B}" type="sibTrans" cxnId="{58D9B258-8B8F-9742-9B8E-C9889AC65A90}">
      <dgm:prSet/>
      <dgm:spPr/>
      <dgm:t>
        <a:bodyPr/>
        <a:lstStyle/>
        <a:p>
          <a:endParaRPr lang="en-GB"/>
        </a:p>
      </dgm:t>
    </dgm:pt>
    <dgm:pt modelId="{93D8118B-8C77-3347-B530-935F333633CB}">
      <dgm:prSet phldrT="[Text]" custT="1"/>
      <dgm:spPr>
        <a:noFill/>
        <a:ln>
          <a:solidFill>
            <a:schemeClr val="tx1"/>
          </a:solidFill>
        </a:ln>
      </dgm:spPr>
      <dgm:t>
        <a:bodyPr/>
        <a:lstStyle/>
        <a:p>
          <a:pPr algn="l"/>
          <a:r>
            <a:rPr lang="uk-UA" sz="3200" dirty="0">
              <a:latin typeface="+mj-lt"/>
            </a:rPr>
            <a:t>ІМУННА СИСТЕМА</a:t>
          </a:r>
          <a:endParaRPr lang="en-GB" sz="3200" dirty="0">
            <a:latin typeface="+mj-lt"/>
          </a:endParaRPr>
        </a:p>
      </dgm:t>
    </dgm:pt>
    <dgm:pt modelId="{5B254EF5-9DD7-D040-949B-A21F9D00614A}" type="parTrans" cxnId="{592391E7-4BC2-5D42-95BF-163F93C84A35}">
      <dgm:prSet/>
      <dgm:spPr/>
      <dgm:t>
        <a:bodyPr/>
        <a:lstStyle/>
        <a:p>
          <a:endParaRPr lang="en-GB"/>
        </a:p>
      </dgm:t>
    </dgm:pt>
    <dgm:pt modelId="{3C45423C-F8B9-DA4E-B818-F2B70E840621}" type="sibTrans" cxnId="{592391E7-4BC2-5D42-95BF-163F93C84A35}">
      <dgm:prSet/>
      <dgm:spPr/>
      <dgm:t>
        <a:bodyPr/>
        <a:lstStyle/>
        <a:p>
          <a:endParaRPr lang="en-GB"/>
        </a:p>
      </dgm:t>
    </dgm:pt>
    <dgm:pt modelId="{BCFFE150-8C4E-6C45-BA33-783FB8B615AD}" type="pres">
      <dgm:prSet presAssocID="{72533FEE-8915-7147-9E18-39B1AF04656F}" presName="compositeShape" presStyleCnt="0">
        <dgm:presLayoutVars>
          <dgm:chMax val="7"/>
          <dgm:dir/>
          <dgm:resizeHandles val="exact"/>
        </dgm:presLayoutVars>
      </dgm:prSet>
      <dgm:spPr/>
    </dgm:pt>
    <dgm:pt modelId="{8361420B-A297-9B45-B261-97B9BDF5BB8F}" type="pres">
      <dgm:prSet presAssocID="{3BDE2EE9-141F-5241-9772-4D6F26F9EFEC}" presName="circ1" presStyleLbl="vennNode1" presStyleIdx="0" presStyleCnt="2" custScaleX="101095" custLinFactNeighborX="-3518" custLinFactNeighborY="-3167"/>
      <dgm:spPr/>
    </dgm:pt>
    <dgm:pt modelId="{CAD46FF3-E34B-204C-9C12-B47D9991DAD0}" type="pres">
      <dgm:prSet presAssocID="{3BDE2EE9-141F-5241-9772-4D6F26F9EFEC}" presName="circ1Tx" presStyleLbl="revTx" presStyleIdx="0" presStyleCnt="0">
        <dgm:presLayoutVars>
          <dgm:chMax val="0"/>
          <dgm:chPref val="0"/>
          <dgm:bulletEnabled val="1"/>
        </dgm:presLayoutVars>
      </dgm:prSet>
      <dgm:spPr/>
    </dgm:pt>
    <dgm:pt modelId="{A1C95546-E827-0146-AAF8-0D3EE90BB060}" type="pres">
      <dgm:prSet presAssocID="{93D8118B-8C77-3347-B530-935F333633CB}" presName="circ2" presStyleLbl="vennNode1" presStyleIdx="1" presStyleCnt="2" custLinFactNeighborX="8422" custLinFactNeighborY="4262"/>
      <dgm:spPr/>
    </dgm:pt>
    <dgm:pt modelId="{83A9E845-3C81-D34F-BEDD-4A487810AB77}" type="pres">
      <dgm:prSet presAssocID="{93D8118B-8C77-3347-B530-935F333633CB}" presName="circ2Tx" presStyleLbl="revTx" presStyleIdx="0" presStyleCnt="0">
        <dgm:presLayoutVars>
          <dgm:chMax val="0"/>
          <dgm:chPref val="0"/>
          <dgm:bulletEnabled val="1"/>
        </dgm:presLayoutVars>
      </dgm:prSet>
      <dgm:spPr/>
    </dgm:pt>
  </dgm:ptLst>
  <dgm:cxnLst>
    <dgm:cxn modelId="{3B21FA2A-E446-48A8-A548-8F5B66E02836}" type="presOf" srcId="{93D8118B-8C77-3347-B530-935F333633CB}" destId="{83A9E845-3C81-D34F-BEDD-4A487810AB77}" srcOrd="1" destOrd="0" presId="urn:microsoft.com/office/officeart/2005/8/layout/venn1"/>
    <dgm:cxn modelId="{BA2B583F-D812-4EEE-A45B-6FF5EE29EEF1}" type="presOf" srcId="{72533FEE-8915-7147-9E18-39B1AF04656F}" destId="{BCFFE150-8C4E-6C45-BA33-783FB8B615AD}" srcOrd="0" destOrd="0" presId="urn:microsoft.com/office/officeart/2005/8/layout/venn1"/>
    <dgm:cxn modelId="{7AF00C6C-8399-4CA3-98FA-C0ACD0C09145}" type="presOf" srcId="{3BDE2EE9-141F-5241-9772-4D6F26F9EFEC}" destId="{CAD46FF3-E34B-204C-9C12-B47D9991DAD0}" srcOrd="1" destOrd="0" presId="urn:microsoft.com/office/officeart/2005/8/layout/venn1"/>
    <dgm:cxn modelId="{DD9B886F-F0D2-42C9-9350-C33B13445F2D}" type="presOf" srcId="{93D8118B-8C77-3347-B530-935F333633CB}" destId="{A1C95546-E827-0146-AAF8-0D3EE90BB060}" srcOrd="0" destOrd="0" presId="urn:microsoft.com/office/officeart/2005/8/layout/venn1"/>
    <dgm:cxn modelId="{58D9B258-8B8F-9742-9B8E-C9889AC65A90}" srcId="{72533FEE-8915-7147-9E18-39B1AF04656F}" destId="{3BDE2EE9-141F-5241-9772-4D6F26F9EFEC}" srcOrd="0" destOrd="0" parTransId="{B38BF55C-7BA5-754E-9318-44059354B332}" sibTransId="{7B514E18-2DBB-DE41-9880-8F6A0C1F987B}"/>
    <dgm:cxn modelId="{8ADBA690-5BDD-4CD2-88A9-2E81D8E8F594}" type="presOf" srcId="{3BDE2EE9-141F-5241-9772-4D6F26F9EFEC}" destId="{8361420B-A297-9B45-B261-97B9BDF5BB8F}" srcOrd="0" destOrd="0" presId="urn:microsoft.com/office/officeart/2005/8/layout/venn1"/>
    <dgm:cxn modelId="{592391E7-4BC2-5D42-95BF-163F93C84A35}" srcId="{72533FEE-8915-7147-9E18-39B1AF04656F}" destId="{93D8118B-8C77-3347-B530-935F333633CB}" srcOrd="1" destOrd="0" parTransId="{5B254EF5-9DD7-D040-949B-A21F9D00614A}" sibTransId="{3C45423C-F8B9-DA4E-B818-F2B70E840621}"/>
    <dgm:cxn modelId="{7D3A6BC5-DEB6-4D3D-922C-FBE90C44A8A7}" type="presParOf" srcId="{BCFFE150-8C4E-6C45-BA33-783FB8B615AD}" destId="{8361420B-A297-9B45-B261-97B9BDF5BB8F}" srcOrd="0" destOrd="0" presId="urn:microsoft.com/office/officeart/2005/8/layout/venn1"/>
    <dgm:cxn modelId="{2705A6F5-4780-4496-A9D1-2D3CE6D42881}" type="presParOf" srcId="{BCFFE150-8C4E-6C45-BA33-783FB8B615AD}" destId="{CAD46FF3-E34B-204C-9C12-B47D9991DAD0}" srcOrd="1" destOrd="0" presId="urn:microsoft.com/office/officeart/2005/8/layout/venn1"/>
    <dgm:cxn modelId="{3658C991-31BA-4C0E-A478-88BC83352D08}" type="presParOf" srcId="{BCFFE150-8C4E-6C45-BA33-783FB8B615AD}" destId="{A1C95546-E827-0146-AAF8-0D3EE90BB060}" srcOrd="2" destOrd="0" presId="urn:microsoft.com/office/officeart/2005/8/layout/venn1"/>
    <dgm:cxn modelId="{7E4B627A-CB34-4B97-A2A6-E57CC6C3CF90}" type="presParOf" srcId="{BCFFE150-8C4E-6C45-BA33-783FB8B615AD}" destId="{83A9E845-3C81-D34F-BEDD-4A487810AB77}"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533FEE-8915-7147-9E18-39B1AF04656F}" type="doc">
      <dgm:prSet loTypeId="urn:microsoft.com/office/officeart/2005/8/layout/venn1" loCatId="" qsTypeId="urn:microsoft.com/office/officeart/2005/8/quickstyle/simple1" qsCatId="simple" csTypeId="urn:microsoft.com/office/officeart/2005/8/colors/accent1_2" csCatId="accent1" phldr="1"/>
      <dgm:spPr/>
      <dgm:t>
        <a:bodyPr/>
        <a:lstStyle/>
        <a:p>
          <a:endParaRPr lang="ru-RU"/>
        </a:p>
      </dgm:t>
    </dgm:pt>
    <dgm:pt modelId="{3BDE2EE9-141F-5241-9772-4D6F26F9EFEC}">
      <dgm:prSet phldrT="[Text]" custT="1"/>
      <dgm:spPr>
        <a:solidFill>
          <a:schemeClr val="bg1">
            <a:alpha val="50000"/>
          </a:schemeClr>
        </a:solidFill>
        <a:ln>
          <a:solidFill>
            <a:schemeClr val="tx1"/>
          </a:solidFill>
        </a:ln>
      </dgm:spPr>
      <dgm:t>
        <a:bodyPr/>
        <a:lstStyle/>
        <a:p>
          <a:pPr algn="r">
            <a:lnSpc>
              <a:spcPct val="100000"/>
            </a:lnSpc>
            <a:spcAft>
              <a:spcPts val="1200"/>
            </a:spcAft>
          </a:pPr>
          <a:r>
            <a:rPr lang="uk-UA" sz="2000" dirty="0">
              <a:solidFill>
                <a:srgbClr val="C00000"/>
              </a:solidFill>
              <a:latin typeface="+mj-lt"/>
            </a:rPr>
            <a:t>РОЗВИТОК ВИДІВ РАКУ:</a:t>
          </a:r>
        </a:p>
        <a:p>
          <a:pPr algn="r">
            <a:lnSpc>
              <a:spcPct val="100000"/>
            </a:lnSpc>
            <a:spcAft>
              <a:spcPts val="1200"/>
            </a:spcAft>
          </a:pPr>
          <a:r>
            <a:rPr lang="uk-UA" sz="2000" dirty="0"/>
            <a:t>голови та шиї</a:t>
          </a:r>
        </a:p>
        <a:p>
          <a:pPr algn="r">
            <a:lnSpc>
              <a:spcPct val="100000"/>
            </a:lnSpc>
            <a:spcAft>
              <a:spcPts val="1200"/>
            </a:spcAft>
          </a:pPr>
          <a:r>
            <a:rPr lang="uk-UA" sz="2000" dirty="0"/>
            <a:t>стравоходу</a:t>
          </a:r>
        </a:p>
        <a:p>
          <a:pPr algn="r">
            <a:lnSpc>
              <a:spcPct val="100000"/>
            </a:lnSpc>
            <a:spcAft>
              <a:spcPts val="1200"/>
            </a:spcAft>
          </a:pPr>
          <a:r>
            <a:rPr lang="uk-UA" sz="2000" dirty="0"/>
            <a:t>печінки</a:t>
          </a:r>
        </a:p>
        <a:p>
          <a:pPr algn="r">
            <a:lnSpc>
              <a:spcPct val="100000"/>
            </a:lnSpc>
            <a:spcAft>
              <a:spcPts val="1200"/>
            </a:spcAft>
          </a:pPr>
          <a:r>
            <a:rPr lang="uk-UA" sz="2000" dirty="0"/>
            <a:t>молочної залози</a:t>
          </a:r>
        </a:p>
        <a:p>
          <a:pPr algn="r">
            <a:lnSpc>
              <a:spcPct val="100000"/>
            </a:lnSpc>
            <a:spcAft>
              <a:spcPts val="1200"/>
            </a:spcAft>
          </a:pPr>
          <a:r>
            <a:rPr lang="uk-UA" sz="2000" dirty="0"/>
            <a:t>товстої та прямої кишки</a:t>
          </a:r>
          <a:endParaRPr lang="en-GB" sz="2000" dirty="0"/>
        </a:p>
      </dgm:t>
    </dgm:pt>
    <dgm:pt modelId="{B38BF55C-7BA5-754E-9318-44059354B332}" type="parTrans" cxnId="{58D9B258-8B8F-9742-9B8E-C9889AC65A90}">
      <dgm:prSet/>
      <dgm:spPr/>
      <dgm:t>
        <a:bodyPr/>
        <a:lstStyle/>
        <a:p>
          <a:endParaRPr lang="en-GB"/>
        </a:p>
      </dgm:t>
    </dgm:pt>
    <dgm:pt modelId="{7B514E18-2DBB-DE41-9880-8F6A0C1F987B}" type="sibTrans" cxnId="{58D9B258-8B8F-9742-9B8E-C9889AC65A90}">
      <dgm:prSet/>
      <dgm:spPr/>
      <dgm:t>
        <a:bodyPr/>
        <a:lstStyle/>
        <a:p>
          <a:endParaRPr lang="en-GB"/>
        </a:p>
      </dgm:t>
    </dgm:pt>
    <dgm:pt modelId="{93D8118B-8C77-3347-B530-935F333633CB}">
      <dgm:prSet phldrT="[Text]" custT="1"/>
      <dgm:spPr>
        <a:noFill/>
        <a:ln>
          <a:solidFill>
            <a:schemeClr val="tx1"/>
          </a:solidFill>
        </a:ln>
      </dgm:spPr>
      <dgm:t>
        <a:bodyPr/>
        <a:lstStyle/>
        <a:p>
          <a:pPr algn="l"/>
          <a:r>
            <a:rPr lang="uk-UA" sz="3200" dirty="0">
              <a:latin typeface="+mj-lt"/>
            </a:rPr>
            <a:t>ВЖИВАННЯ АЛКОГОЛЮ</a:t>
          </a:r>
          <a:endParaRPr lang="en-GB" sz="3200" dirty="0">
            <a:latin typeface="+mj-lt"/>
          </a:endParaRPr>
        </a:p>
      </dgm:t>
    </dgm:pt>
    <dgm:pt modelId="{5B254EF5-9DD7-D040-949B-A21F9D00614A}" type="parTrans" cxnId="{592391E7-4BC2-5D42-95BF-163F93C84A35}">
      <dgm:prSet/>
      <dgm:spPr/>
      <dgm:t>
        <a:bodyPr/>
        <a:lstStyle/>
        <a:p>
          <a:endParaRPr lang="en-GB"/>
        </a:p>
      </dgm:t>
    </dgm:pt>
    <dgm:pt modelId="{3C45423C-F8B9-DA4E-B818-F2B70E840621}" type="sibTrans" cxnId="{592391E7-4BC2-5D42-95BF-163F93C84A35}">
      <dgm:prSet/>
      <dgm:spPr/>
      <dgm:t>
        <a:bodyPr/>
        <a:lstStyle/>
        <a:p>
          <a:endParaRPr lang="en-GB"/>
        </a:p>
      </dgm:t>
    </dgm:pt>
    <dgm:pt modelId="{BCFFE150-8C4E-6C45-BA33-783FB8B615AD}" type="pres">
      <dgm:prSet presAssocID="{72533FEE-8915-7147-9E18-39B1AF04656F}" presName="compositeShape" presStyleCnt="0">
        <dgm:presLayoutVars>
          <dgm:chMax val="7"/>
          <dgm:dir/>
          <dgm:resizeHandles val="exact"/>
        </dgm:presLayoutVars>
      </dgm:prSet>
      <dgm:spPr/>
    </dgm:pt>
    <dgm:pt modelId="{8361420B-A297-9B45-B261-97B9BDF5BB8F}" type="pres">
      <dgm:prSet presAssocID="{3BDE2EE9-141F-5241-9772-4D6F26F9EFEC}" presName="circ1" presStyleLbl="vennNode1" presStyleIdx="0" presStyleCnt="2" custScaleX="135644" custLinFactNeighborX="-3518" custLinFactNeighborY="-3167"/>
      <dgm:spPr/>
    </dgm:pt>
    <dgm:pt modelId="{CAD46FF3-E34B-204C-9C12-B47D9991DAD0}" type="pres">
      <dgm:prSet presAssocID="{3BDE2EE9-141F-5241-9772-4D6F26F9EFEC}" presName="circ1Tx" presStyleLbl="revTx" presStyleIdx="0" presStyleCnt="0">
        <dgm:presLayoutVars>
          <dgm:chMax val="0"/>
          <dgm:chPref val="0"/>
          <dgm:bulletEnabled val="1"/>
        </dgm:presLayoutVars>
      </dgm:prSet>
      <dgm:spPr/>
    </dgm:pt>
    <dgm:pt modelId="{A1C95546-E827-0146-AAF8-0D3EE90BB060}" type="pres">
      <dgm:prSet presAssocID="{93D8118B-8C77-3347-B530-935F333633CB}" presName="circ2" presStyleLbl="vennNode1" presStyleIdx="1" presStyleCnt="2" custLinFactNeighborX="8422" custLinFactNeighborY="4262"/>
      <dgm:spPr/>
    </dgm:pt>
    <dgm:pt modelId="{83A9E845-3C81-D34F-BEDD-4A487810AB77}" type="pres">
      <dgm:prSet presAssocID="{93D8118B-8C77-3347-B530-935F333633CB}" presName="circ2Tx" presStyleLbl="revTx" presStyleIdx="0" presStyleCnt="0">
        <dgm:presLayoutVars>
          <dgm:chMax val="0"/>
          <dgm:chPref val="0"/>
          <dgm:bulletEnabled val="1"/>
        </dgm:presLayoutVars>
      </dgm:prSet>
      <dgm:spPr/>
    </dgm:pt>
  </dgm:ptLst>
  <dgm:cxnLst>
    <dgm:cxn modelId="{3B21FA2A-E446-48A8-A548-8F5B66E02836}" type="presOf" srcId="{93D8118B-8C77-3347-B530-935F333633CB}" destId="{83A9E845-3C81-D34F-BEDD-4A487810AB77}" srcOrd="1" destOrd="0" presId="urn:microsoft.com/office/officeart/2005/8/layout/venn1"/>
    <dgm:cxn modelId="{BA2B583F-D812-4EEE-A45B-6FF5EE29EEF1}" type="presOf" srcId="{72533FEE-8915-7147-9E18-39B1AF04656F}" destId="{BCFFE150-8C4E-6C45-BA33-783FB8B615AD}" srcOrd="0" destOrd="0" presId="urn:microsoft.com/office/officeart/2005/8/layout/venn1"/>
    <dgm:cxn modelId="{7AF00C6C-8399-4CA3-98FA-C0ACD0C09145}" type="presOf" srcId="{3BDE2EE9-141F-5241-9772-4D6F26F9EFEC}" destId="{CAD46FF3-E34B-204C-9C12-B47D9991DAD0}" srcOrd="1" destOrd="0" presId="urn:microsoft.com/office/officeart/2005/8/layout/venn1"/>
    <dgm:cxn modelId="{DD9B886F-F0D2-42C9-9350-C33B13445F2D}" type="presOf" srcId="{93D8118B-8C77-3347-B530-935F333633CB}" destId="{A1C95546-E827-0146-AAF8-0D3EE90BB060}" srcOrd="0" destOrd="0" presId="urn:microsoft.com/office/officeart/2005/8/layout/venn1"/>
    <dgm:cxn modelId="{58D9B258-8B8F-9742-9B8E-C9889AC65A90}" srcId="{72533FEE-8915-7147-9E18-39B1AF04656F}" destId="{3BDE2EE9-141F-5241-9772-4D6F26F9EFEC}" srcOrd="0" destOrd="0" parTransId="{B38BF55C-7BA5-754E-9318-44059354B332}" sibTransId="{7B514E18-2DBB-DE41-9880-8F6A0C1F987B}"/>
    <dgm:cxn modelId="{8ADBA690-5BDD-4CD2-88A9-2E81D8E8F594}" type="presOf" srcId="{3BDE2EE9-141F-5241-9772-4D6F26F9EFEC}" destId="{8361420B-A297-9B45-B261-97B9BDF5BB8F}" srcOrd="0" destOrd="0" presId="urn:microsoft.com/office/officeart/2005/8/layout/venn1"/>
    <dgm:cxn modelId="{592391E7-4BC2-5D42-95BF-163F93C84A35}" srcId="{72533FEE-8915-7147-9E18-39B1AF04656F}" destId="{93D8118B-8C77-3347-B530-935F333633CB}" srcOrd="1" destOrd="0" parTransId="{5B254EF5-9DD7-D040-949B-A21F9D00614A}" sibTransId="{3C45423C-F8B9-DA4E-B818-F2B70E840621}"/>
    <dgm:cxn modelId="{7D3A6BC5-DEB6-4D3D-922C-FBE90C44A8A7}" type="presParOf" srcId="{BCFFE150-8C4E-6C45-BA33-783FB8B615AD}" destId="{8361420B-A297-9B45-B261-97B9BDF5BB8F}" srcOrd="0" destOrd="0" presId="urn:microsoft.com/office/officeart/2005/8/layout/venn1"/>
    <dgm:cxn modelId="{2705A6F5-4780-4496-A9D1-2D3CE6D42881}" type="presParOf" srcId="{BCFFE150-8C4E-6C45-BA33-783FB8B615AD}" destId="{CAD46FF3-E34B-204C-9C12-B47D9991DAD0}" srcOrd="1" destOrd="0" presId="urn:microsoft.com/office/officeart/2005/8/layout/venn1"/>
    <dgm:cxn modelId="{3658C991-31BA-4C0E-A478-88BC83352D08}" type="presParOf" srcId="{BCFFE150-8C4E-6C45-BA33-783FB8B615AD}" destId="{A1C95546-E827-0146-AAF8-0D3EE90BB060}" srcOrd="2" destOrd="0" presId="urn:microsoft.com/office/officeart/2005/8/layout/venn1"/>
    <dgm:cxn modelId="{7E4B627A-CB34-4B97-A2A6-E57CC6C3CF90}" type="presParOf" srcId="{BCFFE150-8C4E-6C45-BA33-783FB8B615AD}" destId="{83A9E845-3C81-D34F-BEDD-4A487810AB77}"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1420B-A297-9B45-B261-97B9BDF5BB8F}">
      <dsp:nvSpPr>
        <dsp:cNvPr id="0" name=""/>
        <dsp:cNvSpPr/>
      </dsp:nvSpPr>
      <dsp:spPr>
        <a:xfrm>
          <a:off x="1371532" y="0"/>
          <a:ext cx="4378820" cy="4331391"/>
        </a:xfrm>
        <a:prstGeom prst="ellipse">
          <a:avLst/>
        </a:prstGeom>
        <a:solidFill>
          <a:schemeClr val="bg1">
            <a:alpha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977900">
            <a:lnSpc>
              <a:spcPct val="100000"/>
            </a:lnSpc>
            <a:spcBef>
              <a:spcPct val="0"/>
            </a:spcBef>
            <a:spcAft>
              <a:spcPts val="1200"/>
            </a:spcAft>
            <a:buNone/>
          </a:pPr>
          <a:r>
            <a:rPr lang="uk-UA" sz="2200" kern="1200" dirty="0"/>
            <a:t>швидкість реакцій</a:t>
          </a:r>
        </a:p>
        <a:p>
          <a:pPr marL="0" lvl="0" indent="0" algn="r" defTabSz="977900">
            <a:lnSpc>
              <a:spcPct val="100000"/>
            </a:lnSpc>
            <a:spcBef>
              <a:spcPct val="0"/>
            </a:spcBef>
            <a:spcAft>
              <a:spcPts val="1200"/>
            </a:spcAft>
            <a:buFont typeface="Arial" panose="020B0604020202020204" pitchFamily="34" charset="0"/>
            <a:buNone/>
          </a:pPr>
          <a:r>
            <a:rPr lang="uk-UA" sz="2200" kern="1200" dirty="0"/>
            <a:t>координація рухів</a:t>
          </a:r>
        </a:p>
        <a:p>
          <a:pPr marL="0" lvl="0" indent="0" algn="r" defTabSz="977900">
            <a:lnSpc>
              <a:spcPct val="100000"/>
            </a:lnSpc>
            <a:spcBef>
              <a:spcPct val="0"/>
            </a:spcBef>
            <a:spcAft>
              <a:spcPts val="1200"/>
            </a:spcAft>
            <a:buFont typeface="Arial" panose="020B0604020202020204" pitchFamily="34" charset="0"/>
            <a:buNone/>
          </a:pPr>
          <a:r>
            <a:rPr lang="uk-UA" sz="2200" kern="1200" dirty="0"/>
            <a:t>настрій</a:t>
          </a:r>
        </a:p>
        <a:p>
          <a:pPr marL="0" lvl="0" indent="0" algn="r" defTabSz="977900">
            <a:lnSpc>
              <a:spcPct val="100000"/>
            </a:lnSpc>
            <a:spcBef>
              <a:spcPct val="0"/>
            </a:spcBef>
            <a:spcAft>
              <a:spcPts val="1200"/>
            </a:spcAft>
            <a:buFont typeface="Arial" panose="020B0604020202020204" pitchFamily="34" charset="0"/>
            <a:buNone/>
          </a:pPr>
          <a:r>
            <a:rPr lang="uk-UA" sz="2200" kern="1200" dirty="0"/>
            <a:t>мислення </a:t>
          </a:r>
        </a:p>
        <a:p>
          <a:pPr marL="0" lvl="0" indent="0" algn="r" defTabSz="977900">
            <a:lnSpc>
              <a:spcPct val="100000"/>
            </a:lnSpc>
            <a:spcBef>
              <a:spcPct val="0"/>
            </a:spcBef>
            <a:spcAft>
              <a:spcPts val="1200"/>
            </a:spcAft>
            <a:buFont typeface="Arial" panose="020B0604020202020204" pitchFamily="34" charset="0"/>
            <a:buNone/>
          </a:pPr>
          <a:r>
            <a:rPr lang="uk-UA" sz="2200" kern="1200" dirty="0"/>
            <a:t>пам’ять</a:t>
          </a:r>
        </a:p>
        <a:p>
          <a:pPr marL="0" lvl="0" indent="0" algn="r" defTabSz="977900">
            <a:lnSpc>
              <a:spcPct val="100000"/>
            </a:lnSpc>
            <a:spcBef>
              <a:spcPct val="0"/>
            </a:spcBef>
            <a:spcAft>
              <a:spcPts val="1200"/>
            </a:spcAft>
            <a:buFont typeface="Arial" panose="020B0604020202020204" pitchFamily="34" charset="0"/>
            <a:buNone/>
          </a:pPr>
          <a:r>
            <a:rPr lang="uk-UA" sz="2200" kern="1200" dirty="0"/>
            <a:t>поведінка</a:t>
          </a:r>
          <a:r>
            <a:rPr lang="uk-UA" sz="2800" kern="1200" dirty="0"/>
            <a:t> </a:t>
          </a:r>
          <a:endParaRPr lang="en-GB" sz="2800" kern="1200" dirty="0"/>
        </a:p>
      </dsp:txBody>
      <dsp:txXfrm>
        <a:off x="1982989" y="510764"/>
        <a:ext cx="2524725" cy="3309863"/>
      </dsp:txXfrm>
    </dsp:sp>
    <dsp:sp modelId="{A1C95546-E827-0146-AAF8-0D3EE90BB060}">
      <dsp:nvSpPr>
        <dsp:cNvPr id="0" name=""/>
        <dsp:cNvSpPr/>
      </dsp:nvSpPr>
      <dsp:spPr>
        <a:xfrm>
          <a:off x="5034138" y="23691"/>
          <a:ext cx="4331391" cy="4331391"/>
        </a:xfrm>
        <a:prstGeom prst="ellipse">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uk-UA" sz="3200" kern="1200" dirty="0">
              <a:latin typeface="+mj-lt"/>
            </a:rPr>
            <a:t>НЕРВОВА СИСТЕМА</a:t>
          </a:r>
          <a:endParaRPr lang="en-GB" sz="3200" kern="1200" dirty="0">
            <a:latin typeface="+mj-lt"/>
          </a:endParaRPr>
        </a:p>
      </dsp:txBody>
      <dsp:txXfrm>
        <a:off x="6263317" y="534455"/>
        <a:ext cx="2497378" cy="3309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1420B-A297-9B45-B261-97B9BDF5BB8F}">
      <dsp:nvSpPr>
        <dsp:cNvPr id="0" name=""/>
        <dsp:cNvSpPr/>
      </dsp:nvSpPr>
      <dsp:spPr>
        <a:xfrm>
          <a:off x="1371532" y="0"/>
          <a:ext cx="4378820" cy="4331391"/>
        </a:xfrm>
        <a:prstGeom prst="ellipse">
          <a:avLst/>
        </a:prstGeom>
        <a:solidFill>
          <a:schemeClr val="bg1">
            <a:alpha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1244600">
            <a:lnSpc>
              <a:spcPct val="100000"/>
            </a:lnSpc>
            <a:spcBef>
              <a:spcPct val="0"/>
            </a:spcBef>
            <a:spcAft>
              <a:spcPts val="1200"/>
            </a:spcAft>
            <a:buNone/>
          </a:pPr>
          <a:r>
            <a:rPr lang="uk-UA" sz="2800" kern="1200" dirty="0"/>
            <a:t>пневмонії</a:t>
          </a:r>
        </a:p>
        <a:p>
          <a:pPr marL="0" lvl="0" indent="0" algn="r" defTabSz="1244600">
            <a:lnSpc>
              <a:spcPct val="100000"/>
            </a:lnSpc>
            <a:spcBef>
              <a:spcPct val="0"/>
            </a:spcBef>
            <a:spcAft>
              <a:spcPts val="1200"/>
            </a:spcAft>
            <a:buNone/>
          </a:pPr>
          <a:r>
            <a:rPr lang="uk-UA" sz="2800" kern="1200" dirty="0"/>
            <a:t>туберкульоз</a:t>
          </a:r>
        </a:p>
        <a:p>
          <a:pPr marL="0" lvl="0" indent="0" algn="r" defTabSz="1244600">
            <a:lnSpc>
              <a:spcPct val="100000"/>
            </a:lnSpc>
            <a:spcBef>
              <a:spcPct val="0"/>
            </a:spcBef>
            <a:spcAft>
              <a:spcPts val="1200"/>
            </a:spcAft>
            <a:buNone/>
          </a:pPr>
          <a:r>
            <a:rPr lang="uk-UA" sz="2800" kern="1200" dirty="0"/>
            <a:t>інфекційні захворювання</a:t>
          </a:r>
          <a:endParaRPr lang="en-GB" sz="2800" kern="1200" dirty="0"/>
        </a:p>
      </dsp:txBody>
      <dsp:txXfrm>
        <a:off x="1982989" y="510764"/>
        <a:ext cx="2524725" cy="3309863"/>
      </dsp:txXfrm>
    </dsp:sp>
    <dsp:sp modelId="{A1C95546-E827-0146-AAF8-0D3EE90BB060}">
      <dsp:nvSpPr>
        <dsp:cNvPr id="0" name=""/>
        <dsp:cNvSpPr/>
      </dsp:nvSpPr>
      <dsp:spPr>
        <a:xfrm>
          <a:off x="5034138" y="23691"/>
          <a:ext cx="4331391" cy="4331391"/>
        </a:xfrm>
        <a:prstGeom prst="ellipse">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uk-UA" sz="3200" kern="1200" dirty="0">
              <a:latin typeface="+mj-lt"/>
            </a:rPr>
            <a:t>ІМУННА СИСТЕМА</a:t>
          </a:r>
          <a:endParaRPr lang="en-GB" sz="3200" kern="1200" dirty="0">
            <a:latin typeface="+mj-lt"/>
          </a:endParaRPr>
        </a:p>
      </dsp:txBody>
      <dsp:txXfrm>
        <a:off x="6263317" y="534455"/>
        <a:ext cx="2497378" cy="33098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1420B-A297-9B45-B261-97B9BDF5BB8F}">
      <dsp:nvSpPr>
        <dsp:cNvPr id="0" name=""/>
        <dsp:cNvSpPr/>
      </dsp:nvSpPr>
      <dsp:spPr>
        <a:xfrm>
          <a:off x="997419" y="0"/>
          <a:ext cx="5875272" cy="4331391"/>
        </a:xfrm>
        <a:prstGeom prst="ellipse">
          <a:avLst/>
        </a:prstGeom>
        <a:solidFill>
          <a:schemeClr val="bg1">
            <a:alpha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889000">
            <a:lnSpc>
              <a:spcPct val="100000"/>
            </a:lnSpc>
            <a:spcBef>
              <a:spcPct val="0"/>
            </a:spcBef>
            <a:spcAft>
              <a:spcPts val="1200"/>
            </a:spcAft>
            <a:buNone/>
          </a:pPr>
          <a:r>
            <a:rPr lang="uk-UA" sz="2000" kern="1200" dirty="0">
              <a:solidFill>
                <a:srgbClr val="C00000"/>
              </a:solidFill>
              <a:latin typeface="+mj-lt"/>
            </a:rPr>
            <a:t>РОЗВИТОК ВИДІВ РАКУ:</a:t>
          </a:r>
        </a:p>
        <a:p>
          <a:pPr marL="0" lvl="0" indent="0" algn="r" defTabSz="889000">
            <a:lnSpc>
              <a:spcPct val="100000"/>
            </a:lnSpc>
            <a:spcBef>
              <a:spcPct val="0"/>
            </a:spcBef>
            <a:spcAft>
              <a:spcPts val="1200"/>
            </a:spcAft>
            <a:buNone/>
          </a:pPr>
          <a:r>
            <a:rPr lang="uk-UA" sz="2000" kern="1200" dirty="0"/>
            <a:t>голови та шиї</a:t>
          </a:r>
        </a:p>
        <a:p>
          <a:pPr marL="0" lvl="0" indent="0" algn="r" defTabSz="889000">
            <a:lnSpc>
              <a:spcPct val="100000"/>
            </a:lnSpc>
            <a:spcBef>
              <a:spcPct val="0"/>
            </a:spcBef>
            <a:spcAft>
              <a:spcPts val="1200"/>
            </a:spcAft>
            <a:buNone/>
          </a:pPr>
          <a:r>
            <a:rPr lang="uk-UA" sz="2000" kern="1200" dirty="0"/>
            <a:t>стравоходу</a:t>
          </a:r>
        </a:p>
        <a:p>
          <a:pPr marL="0" lvl="0" indent="0" algn="r" defTabSz="889000">
            <a:lnSpc>
              <a:spcPct val="100000"/>
            </a:lnSpc>
            <a:spcBef>
              <a:spcPct val="0"/>
            </a:spcBef>
            <a:spcAft>
              <a:spcPts val="1200"/>
            </a:spcAft>
            <a:buNone/>
          </a:pPr>
          <a:r>
            <a:rPr lang="uk-UA" sz="2000" kern="1200" dirty="0"/>
            <a:t>печінки</a:t>
          </a:r>
        </a:p>
        <a:p>
          <a:pPr marL="0" lvl="0" indent="0" algn="r" defTabSz="889000">
            <a:lnSpc>
              <a:spcPct val="100000"/>
            </a:lnSpc>
            <a:spcBef>
              <a:spcPct val="0"/>
            </a:spcBef>
            <a:spcAft>
              <a:spcPts val="1200"/>
            </a:spcAft>
            <a:buNone/>
          </a:pPr>
          <a:r>
            <a:rPr lang="uk-UA" sz="2000" kern="1200" dirty="0"/>
            <a:t>молочної залози</a:t>
          </a:r>
        </a:p>
        <a:p>
          <a:pPr marL="0" lvl="0" indent="0" algn="r" defTabSz="889000">
            <a:lnSpc>
              <a:spcPct val="100000"/>
            </a:lnSpc>
            <a:spcBef>
              <a:spcPct val="0"/>
            </a:spcBef>
            <a:spcAft>
              <a:spcPts val="1200"/>
            </a:spcAft>
            <a:buNone/>
          </a:pPr>
          <a:r>
            <a:rPr lang="uk-UA" sz="2000" kern="1200" dirty="0"/>
            <a:t>товстої та прямої кишки</a:t>
          </a:r>
          <a:endParaRPr lang="en-GB" sz="2000" kern="1200" dirty="0"/>
        </a:p>
      </dsp:txBody>
      <dsp:txXfrm>
        <a:off x="1817840" y="510764"/>
        <a:ext cx="3387544" cy="3309863"/>
      </dsp:txXfrm>
    </dsp:sp>
    <dsp:sp modelId="{A1C95546-E827-0146-AAF8-0D3EE90BB060}">
      <dsp:nvSpPr>
        <dsp:cNvPr id="0" name=""/>
        <dsp:cNvSpPr/>
      </dsp:nvSpPr>
      <dsp:spPr>
        <a:xfrm>
          <a:off x="5408251" y="23691"/>
          <a:ext cx="4331391" cy="4331391"/>
        </a:xfrm>
        <a:prstGeom prst="ellipse">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uk-UA" sz="3200" kern="1200" dirty="0">
              <a:latin typeface="+mj-lt"/>
            </a:rPr>
            <a:t>ВЖИВАННЯ АЛКОГОЛЮ</a:t>
          </a:r>
          <a:endParaRPr lang="en-GB" sz="3200" kern="1200" dirty="0">
            <a:latin typeface="+mj-lt"/>
          </a:endParaRPr>
        </a:p>
      </dsp:txBody>
      <dsp:txXfrm>
        <a:off x="6637430" y="534455"/>
        <a:ext cx="2497378" cy="330986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747ED5-4686-4BAE-9212-9CA005ED446A}" type="datetimeFigureOut">
              <a:rPr lang="ru-RU" smtClean="0"/>
              <a:t>13.11.2021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6372A8-530C-48E7-92E1-ED40E0C2C8C8}" type="slidenum">
              <a:rPr lang="ru-RU" smtClean="0"/>
              <a:t>‹#›</a:t>
            </a:fld>
            <a:endParaRPr lang="ru-RU"/>
          </a:p>
        </p:txBody>
      </p:sp>
    </p:spTree>
    <p:extLst>
      <p:ext uri="{BB962C8B-B14F-4D97-AF65-F5344CB8AC3E}">
        <p14:creationId xmlns:p14="http://schemas.microsoft.com/office/powerpoint/2010/main" val="4285268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24DCC-35FD-4B7E-A868-6920BE4AA310}" type="datetimeFigureOut">
              <a:rPr lang="ru-RU" smtClean="0"/>
              <a:t>13.11.2021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870EA-BEA5-4ECA-95A2-486A7944E22B}" type="slidenum">
              <a:rPr lang="ru-RU" smtClean="0"/>
              <a:t>‹#›</a:t>
            </a:fld>
            <a:endParaRPr lang="ru-RU"/>
          </a:p>
        </p:txBody>
      </p:sp>
    </p:spTree>
    <p:extLst>
      <p:ext uri="{BB962C8B-B14F-4D97-AF65-F5344CB8AC3E}">
        <p14:creationId xmlns:p14="http://schemas.microsoft.com/office/powerpoint/2010/main" val="3510999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ancer.gov/about-cancer/causes-prevention/risk/alcohol/alcohol-fact-shee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Нікого не повинно дивувати, що вживання алкоголю є</a:t>
            </a:r>
            <a:r>
              <a:rPr lang="uk-UA" baseline="0" dirty="0"/>
              <a:t> </a:t>
            </a:r>
            <a:r>
              <a:rPr lang="uk-UA" dirty="0"/>
              <a:t>шкідливим для здоров’я.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Етиловий</a:t>
            </a:r>
            <a:r>
              <a:rPr lang="ru-RU" sz="1200" kern="1200" dirty="0">
                <a:solidFill>
                  <a:schemeClr val="tx1"/>
                </a:solidFill>
                <a:effectLst/>
                <a:latin typeface="+mn-lt"/>
                <a:ea typeface="+mn-ea"/>
                <a:cs typeface="+mn-cs"/>
              </a:rPr>
              <a:t> спирт, </a:t>
            </a:r>
            <a:r>
              <a:rPr lang="ru-RU" sz="1200" kern="1200" dirty="0" err="1">
                <a:solidFill>
                  <a:schemeClr val="tx1"/>
                </a:solidFill>
                <a:effectLst/>
                <a:latin typeface="+mn-lt"/>
                <a:ea typeface="+mn-ea"/>
                <a:cs typeface="+mn-cs"/>
              </a:rPr>
              <a:t>який</a:t>
            </a:r>
            <a:r>
              <a:rPr lang="ru-RU" sz="1200" kern="1200" dirty="0">
                <a:solidFill>
                  <a:schemeClr val="tx1"/>
                </a:solidFill>
                <a:effectLst/>
                <a:latin typeface="+mn-lt"/>
                <a:ea typeface="+mn-ea"/>
                <a:cs typeface="+mn-cs"/>
              </a:rPr>
              <a:t> є основною </a:t>
            </a:r>
            <a:r>
              <a:rPr lang="ru-RU" sz="1200" kern="1200" dirty="0" err="1">
                <a:solidFill>
                  <a:schemeClr val="tx1"/>
                </a:solidFill>
                <a:effectLst/>
                <a:latin typeface="+mn-lt"/>
                <a:ea typeface="+mn-ea"/>
                <a:cs typeface="+mn-cs"/>
              </a:rPr>
              <a:t>речовиною</a:t>
            </a:r>
            <a:r>
              <a:rPr lang="ru-RU" sz="1200" kern="1200" dirty="0">
                <a:solidFill>
                  <a:schemeClr val="tx1"/>
                </a:solidFill>
                <a:effectLst/>
                <a:latin typeface="+mn-lt"/>
                <a:ea typeface="+mn-ea"/>
                <a:cs typeface="+mn-cs"/>
              </a:rPr>
              <a:t> в таких продуктах, як </a:t>
            </a:r>
            <a:r>
              <a:rPr lang="ru-RU" sz="1200" kern="1200" dirty="0" err="1">
                <a:solidFill>
                  <a:schemeClr val="tx1"/>
                </a:solidFill>
                <a:effectLst/>
                <a:latin typeface="+mn-lt"/>
                <a:ea typeface="+mn-ea"/>
                <a:cs typeface="+mn-cs"/>
              </a:rPr>
              <a:t>горілка</a:t>
            </a:r>
            <a:r>
              <a:rPr lang="ru-RU" sz="1200" kern="1200" dirty="0">
                <a:solidFill>
                  <a:schemeClr val="tx1"/>
                </a:solidFill>
                <a:effectLst/>
                <a:latin typeface="+mn-lt"/>
                <a:ea typeface="+mn-ea"/>
                <a:cs typeface="+mn-cs"/>
              </a:rPr>
              <a:t>, коньяк, </a:t>
            </a:r>
            <a:r>
              <a:rPr lang="ru-RU" sz="1200" kern="1200" dirty="0" err="1">
                <a:solidFill>
                  <a:schemeClr val="tx1"/>
                </a:solidFill>
                <a:effectLst/>
                <a:latin typeface="+mn-lt"/>
                <a:ea typeface="+mn-ea"/>
                <a:cs typeface="+mn-cs"/>
              </a:rPr>
              <a:t>віскі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вміст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етилового</a:t>
            </a:r>
            <a:r>
              <a:rPr lang="ru-RU" sz="1200" kern="1200" dirty="0">
                <a:solidFill>
                  <a:schemeClr val="tx1"/>
                </a:solidFill>
                <a:effectLst/>
                <a:latin typeface="+mn-lt"/>
                <a:ea typeface="+mn-ea"/>
                <a:cs typeface="+mn-cs"/>
              </a:rPr>
              <a:t> спирту </a:t>
            </a:r>
            <a:r>
              <a:rPr lang="uk-UA" sz="1200" kern="1200" dirty="0">
                <a:solidFill>
                  <a:schemeClr val="tx1"/>
                </a:solidFill>
                <a:effectLst/>
                <a:latin typeface="+mn-lt"/>
                <a:ea typeface="+mn-ea"/>
                <a:cs typeface="+mn-cs"/>
              </a:rPr>
              <a:t>складає </a:t>
            </a:r>
            <a:r>
              <a:rPr lang="ru-RU" sz="1200" kern="1200" dirty="0">
                <a:solidFill>
                  <a:schemeClr val="tx1"/>
                </a:solidFill>
                <a:effectLst/>
                <a:latin typeface="+mn-lt"/>
                <a:ea typeface="+mn-ea"/>
                <a:cs typeface="+mn-cs"/>
              </a:rPr>
              <a:t>40-50%), вин</a:t>
            </a:r>
            <a:r>
              <a:rPr lang="uk-UA" sz="1200" kern="1200" dirty="0">
                <a:solidFill>
                  <a:schemeClr val="tx1"/>
                </a:solidFill>
                <a:effectLst/>
                <a:latin typeface="+mn-lt"/>
                <a:ea typeface="+mn-ea"/>
                <a:cs typeface="+mn-cs"/>
              </a:rPr>
              <a:t>о (</a:t>
            </a:r>
            <a:r>
              <a:rPr lang="ru-RU" sz="1200" kern="1200" dirty="0">
                <a:solidFill>
                  <a:schemeClr val="tx1"/>
                </a:solidFill>
                <a:effectLst/>
                <a:latin typeface="+mn-lt"/>
                <a:ea typeface="+mn-ea"/>
                <a:cs typeface="+mn-cs"/>
              </a:rPr>
              <a:t>10-20%), пив</a:t>
            </a:r>
            <a:r>
              <a:rPr lang="uk-UA" sz="1200" kern="1200" dirty="0">
                <a:solidFill>
                  <a:schemeClr val="tx1"/>
                </a:solidFill>
                <a:effectLst/>
                <a:latin typeface="+mn-lt"/>
                <a:ea typeface="+mn-ea"/>
                <a:cs typeface="+mn-cs"/>
              </a:rPr>
              <a:t>о </a:t>
            </a:r>
            <a:r>
              <a:rPr lang="ru-RU" sz="1200" kern="1200" dirty="0">
                <a:solidFill>
                  <a:schemeClr val="tx1"/>
                </a:solidFill>
                <a:effectLst/>
                <a:latin typeface="+mn-lt"/>
                <a:ea typeface="+mn-ea"/>
                <a:cs typeface="+mn-cs"/>
              </a:rPr>
              <a:t>(3-7%). </a:t>
            </a:r>
            <a:r>
              <a:rPr lang="ru-RU" sz="1200" kern="1200" dirty="0" err="1">
                <a:solidFill>
                  <a:schemeClr val="tx1"/>
                </a:solidFill>
                <a:effectLst/>
                <a:latin typeface="+mn-lt"/>
                <a:ea typeface="+mn-ea"/>
                <a:cs typeface="+mn-cs"/>
              </a:rPr>
              <a:t>Відразу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після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вживання</a:t>
            </a:r>
            <a:r>
              <a:rPr lang="ru-RU" sz="1200" kern="1200" dirty="0">
                <a:solidFill>
                  <a:schemeClr val="tx1"/>
                </a:solidFill>
                <a:effectLst/>
                <a:latin typeface="+mn-lt"/>
                <a:ea typeface="+mn-ea"/>
                <a:cs typeface="+mn-cs"/>
              </a:rPr>
              <a:t>, алкоголь </a:t>
            </a:r>
            <a:r>
              <a:rPr lang="ru-RU" sz="1200" kern="1200" dirty="0" err="1">
                <a:solidFill>
                  <a:schemeClr val="tx1"/>
                </a:solidFill>
                <a:effectLst/>
                <a:latin typeface="+mn-lt"/>
                <a:ea typeface="+mn-ea"/>
                <a:cs typeface="+mn-cs"/>
              </a:rPr>
              <a:t>починає</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всмоктуватися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вже</a:t>
            </a:r>
            <a:r>
              <a:rPr lang="ru-RU" sz="1200" kern="1200" dirty="0">
                <a:solidFill>
                  <a:schemeClr val="tx1"/>
                </a:solidFill>
                <a:effectLst/>
                <a:latin typeface="+mn-lt"/>
                <a:ea typeface="+mn-ea"/>
                <a:cs typeface="+mn-cs"/>
              </a:rPr>
              <a:t> в </a:t>
            </a:r>
            <a:r>
              <a:rPr lang="ru-RU" sz="1200" kern="1200" dirty="0" err="1">
                <a:solidFill>
                  <a:schemeClr val="tx1"/>
                </a:solidFill>
                <a:effectLst/>
                <a:latin typeface="+mn-lt"/>
                <a:ea typeface="+mn-ea"/>
                <a:cs typeface="+mn-cs"/>
              </a:rPr>
              <a:t>ротовій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порожнині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Швидке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всмоктування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продовжується</a:t>
            </a:r>
            <a:r>
              <a:rPr lang="ru-RU" sz="1200" kern="1200" dirty="0">
                <a:solidFill>
                  <a:schemeClr val="tx1"/>
                </a:solidFill>
                <a:effectLst/>
                <a:latin typeface="+mn-lt"/>
                <a:ea typeface="+mn-ea"/>
                <a:cs typeface="+mn-cs"/>
              </a:rPr>
              <a:t> в </a:t>
            </a:r>
            <a:r>
              <a:rPr lang="ru-RU" sz="1200" kern="1200" dirty="0" err="1">
                <a:solidFill>
                  <a:schemeClr val="tx1"/>
                </a:solidFill>
                <a:effectLst/>
                <a:latin typeface="+mn-lt"/>
                <a:ea typeface="+mn-ea"/>
                <a:cs typeface="+mn-cs"/>
              </a:rPr>
              <a:t>шлунку</a:t>
            </a:r>
            <a:r>
              <a:rPr lang="ru-RU" sz="1200" kern="1200" dirty="0">
                <a:solidFill>
                  <a:schemeClr val="tx1"/>
                </a:solidFill>
                <a:effectLst/>
                <a:latin typeface="+mn-lt"/>
                <a:ea typeface="+mn-ea"/>
                <a:cs typeface="+mn-cs"/>
              </a:rPr>
              <a:t> та </a:t>
            </a:r>
            <a:r>
              <a:rPr lang="ru-RU" sz="1200" kern="1200" dirty="0" err="1">
                <a:solidFill>
                  <a:schemeClr val="tx1"/>
                </a:solidFill>
                <a:effectLst/>
                <a:latin typeface="+mn-lt"/>
                <a:ea typeface="+mn-ea"/>
                <a:cs typeface="+mn-cs"/>
              </a:rPr>
              <a:t>кишківнику</a:t>
            </a:r>
            <a:r>
              <a:rPr lang="ru-RU" sz="1200" kern="1200" dirty="0">
                <a:solidFill>
                  <a:schemeClr val="tx1"/>
                </a:solidFill>
                <a:effectLst/>
                <a:latin typeface="+mn-lt"/>
                <a:ea typeface="+mn-ea"/>
                <a:cs typeface="+mn-cs"/>
              </a:rPr>
              <a:t> і </a:t>
            </a:r>
            <a:r>
              <a:rPr lang="ru-RU" sz="1200" kern="1200" dirty="0" err="1">
                <a:solidFill>
                  <a:schemeClr val="tx1"/>
                </a:solidFill>
                <a:effectLst/>
                <a:latin typeface="+mn-lt"/>
                <a:ea typeface="+mn-ea"/>
                <a:cs typeface="+mn-cs"/>
              </a:rPr>
              <a:t>згодом</a:t>
            </a:r>
            <a:r>
              <a:rPr lang="ru-RU" sz="1200" kern="1200" dirty="0">
                <a:solidFill>
                  <a:schemeClr val="tx1"/>
                </a:solidFill>
                <a:effectLst/>
                <a:latin typeface="+mn-lt"/>
                <a:ea typeface="+mn-ea"/>
                <a:cs typeface="+mn-cs"/>
              </a:rPr>
              <a:t> з </a:t>
            </a:r>
            <a:r>
              <a:rPr lang="ru-RU" sz="1200" kern="1200" dirty="0" err="1">
                <a:solidFill>
                  <a:schemeClr val="tx1"/>
                </a:solidFill>
                <a:effectLst/>
                <a:latin typeface="+mn-lt"/>
                <a:ea typeface="+mn-ea"/>
                <a:cs typeface="+mn-cs"/>
              </a:rPr>
              <a:t>кров'ю</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проникає</a:t>
            </a:r>
            <a:r>
              <a:rPr lang="ru-RU" sz="1200" kern="1200" dirty="0">
                <a:solidFill>
                  <a:schemeClr val="tx1"/>
                </a:solidFill>
                <a:effectLst/>
                <a:latin typeface="+mn-lt"/>
                <a:ea typeface="+mn-ea"/>
                <a:cs typeface="+mn-cs"/>
              </a:rPr>
              <a:t> в </a:t>
            </a:r>
            <a:r>
              <a:rPr lang="ru-RU" sz="1200" kern="1200" dirty="0" err="1">
                <a:solidFill>
                  <a:schemeClr val="tx1"/>
                </a:solidFill>
                <a:effectLst/>
                <a:latin typeface="+mn-lt"/>
                <a:ea typeface="+mn-ea"/>
                <a:cs typeface="+mn-cs"/>
              </a:rPr>
              <a:t>усі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органи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Циркулюючи</a:t>
            </a:r>
            <a:r>
              <a:rPr lang="ru-RU" sz="1200" kern="1200" dirty="0">
                <a:solidFill>
                  <a:schemeClr val="tx1"/>
                </a:solidFill>
                <a:effectLst/>
                <a:latin typeface="+mn-lt"/>
                <a:ea typeface="+mn-ea"/>
                <a:cs typeface="+mn-cs"/>
              </a:rPr>
              <a:t> в </a:t>
            </a:r>
            <a:r>
              <a:rPr lang="ru-RU" sz="1200" kern="1200" dirty="0" err="1">
                <a:solidFill>
                  <a:schemeClr val="tx1"/>
                </a:solidFill>
                <a:effectLst/>
                <a:latin typeface="+mn-lt"/>
                <a:ea typeface="+mn-ea"/>
                <a:cs typeface="+mn-cs"/>
              </a:rPr>
              <a:t>організмі</a:t>
            </a:r>
            <a:r>
              <a:rPr lang="ru-RU" sz="1200" kern="1200" dirty="0">
                <a:solidFill>
                  <a:schemeClr val="tx1"/>
                </a:solidFill>
                <a:effectLst/>
                <a:latin typeface="+mn-lt"/>
                <a:ea typeface="+mn-ea"/>
                <a:cs typeface="+mn-cs"/>
              </a:rPr>
              <a:t>, алкоголь </a:t>
            </a:r>
            <a:r>
              <a:rPr lang="ru-RU" sz="1200" kern="1200" dirty="0" err="1">
                <a:solidFill>
                  <a:schemeClr val="tx1"/>
                </a:solidFill>
                <a:effectLst/>
                <a:latin typeface="+mn-lt"/>
                <a:ea typeface="+mn-ea"/>
                <a:cs typeface="+mn-cs"/>
              </a:rPr>
              <a:t>поступово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розпадається</a:t>
            </a:r>
            <a:r>
              <a:rPr lang="ru-RU" sz="1200" kern="1200" dirty="0">
                <a:solidFill>
                  <a:schemeClr val="tx1"/>
                </a:solidFill>
                <a:effectLst/>
                <a:latin typeface="+mn-lt"/>
                <a:ea typeface="+mn-ea"/>
                <a:cs typeface="+mn-cs"/>
              </a:rPr>
              <a:t>. В </a:t>
            </a:r>
            <a:r>
              <a:rPr lang="ru-RU" sz="1200" kern="1200" dirty="0" err="1">
                <a:solidFill>
                  <a:schemeClr val="tx1"/>
                </a:solidFill>
                <a:effectLst/>
                <a:latin typeface="+mn-lt"/>
                <a:ea typeface="+mn-ea"/>
                <a:cs typeface="+mn-cs"/>
              </a:rPr>
              <a:t>печінці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відбувається</a:t>
            </a:r>
            <a:r>
              <a:rPr lang="ru-RU" sz="1200" kern="1200" dirty="0">
                <a:solidFill>
                  <a:schemeClr val="tx1"/>
                </a:solidFill>
                <a:effectLst/>
                <a:latin typeface="+mn-lt"/>
                <a:ea typeface="+mn-ea"/>
                <a:cs typeface="+mn-cs"/>
              </a:rPr>
              <a:t> процесс </a:t>
            </a:r>
            <a:r>
              <a:rPr lang="ru-RU" sz="1200" kern="1200" dirty="0" err="1">
                <a:solidFill>
                  <a:schemeClr val="tx1"/>
                </a:solidFill>
                <a:effectLst/>
                <a:latin typeface="+mn-lt"/>
                <a:ea typeface="+mn-ea"/>
                <a:cs typeface="+mn-cs"/>
              </a:rPr>
              <a:t>дегідрогенації</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внаслідок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якого</a:t>
            </a:r>
            <a:r>
              <a:rPr lang="ru-RU" sz="1200" kern="1200" dirty="0">
                <a:solidFill>
                  <a:schemeClr val="tx1"/>
                </a:solidFill>
                <a:effectLst/>
                <a:latin typeface="+mn-lt"/>
                <a:ea typeface="+mn-ea"/>
                <a:cs typeface="+mn-cs"/>
              </a:rPr>
              <a:t> спирт </a:t>
            </a:r>
            <a:r>
              <a:rPr lang="ru-RU" sz="1200" kern="1200" dirty="0" err="1">
                <a:solidFill>
                  <a:schemeClr val="tx1"/>
                </a:solidFill>
                <a:effectLst/>
                <a:latin typeface="+mn-lt"/>
                <a:ea typeface="+mn-ea"/>
                <a:cs typeface="+mn-cs"/>
              </a:rPr>
              <a:t>перетворюється</a:t>
            </a:r>
            <a:r>
              <a:rPr lang="ru-RU" sz="1200" kern="1200" dirty="0">
                <a:solidFill>
                  <a:schemeClr val="tx1"/>
                </a:solidFill>
                <a:effectLst/>
                <a:latin typeface="+mn-lt"/>
                <a:ea typeface="+mn-ea"/>
                <a:cs typeface="+mn-cs"/>
              </a:rPr>
              <a:t> в </a:t>
            </a:r>
            <a:r>
              <a:rPr lang="ru-RU" sz="1200" kern="1200" dirty="0" err="1">
                <a:solidFill>
                  <a:schemeClr val="tx1"/>
                </a:solidFill>
                <a:effectLst/>
                <a:latin typeface="+mn-lt"/>
                <a:ea typeface="+mn-ea"/>
                <a:cs typeface="+mn-cs"/>
              </a:rPr>
              <a:t>оцтовий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альдегід</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під</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дією</a:t>
            </a:r>
            <a:r>
              <a:rPr lang="ru-RU" sz="1200" kern="1200" dirty="0">
                <a:solidFill>
                  <a:schemeClr val="tx1"/>
                </a:solidFill>
                <a:effectLst/>
                <a:latin typeface="+mn-lt"/>
                <a:ea typeface="+mn-ea"/>
                <a:cs typeface="+mn-cs"/>
              </a:rPr>
              <a:t> ферменту </a:t>
            </a:r>
            <a:r>
              <a:rPr lang="ru-RU" sz="1200" kern="1200" dirty="0" err="1">
                <a:solidFill>
                  <a:schemeClr val="tx1"/>
                </a:solidFill>
                <a:effectLst/>
                <a:latin typeface="+mn-lt"/>
                <a:ea typeface="+mn-ea"/>
                <a:cs typeface="+mn-cs"/>
              </a:rPr>
              <a:t>алкогольдегідрогенази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кількість</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якого</a:t>
            </a:r>
            <a:r>
              <a:rPr lang="ru-RU" sz="1200" kern="1200" dirty="0">
                <a:solidFill>
                  <a:schemeClr val="tx1"/>
                </a:solidFill>
                <a:effectLst/>
                <a:latin typeface="+mn-lt"/>
                <a:ea typeface="+mn-ea"/>
                <a:cs typeface="+mn-cs"/>
              </a:rPr>
              <a:t> в </a:t>
            </a:r>
            <a:r>
              <a:rPr lang="ru-RU" sz="1200" kern="1200" dirty="0" err="1">
                <a:solidFill>
                  <a:schemeClr val="tx1"/>
                </a:solidFill>
                <a:effectLst/>
                <a:latin typeface="+mn-lt"/>
                <a:ea typeface="+mn-ea"/>
                <a:cs typeface="+mn-cs"/>
              </a:rPr>
              <a:t>кожної</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людини</a:t>
            </a:r>
            <a:r>
              <a:rPr lang="ru-RU" sz="1200" kern="1200" baseline="0" dirty="0">
                <a:solidFill>
                  <a:schemeClr val="tx1"/>
                </a:solidFill>
                <a:effectLst/>
                <a:latin typeface="+mn-lt"/>
                <a:ea typeface="+mn-ea"/>
                <a:cs typeface="+mn-cs"/>
              </a:rPr>
              <a:t> є </a:t>
            </a:r>
            <a:r>
              <a:rPr lang="ru-RU" sz="1200" kern="1200" dirty="0" err="1">
                <a:solidFill>
                  <a:schemeClr val="tx1"/>
                </a:solidFill>
                <a:effectLst/>
                <a:latin typeface="+mn-lt"/>
                <a:ea typeface="+mn-ea"/>
                <a:cs typeface="+mn-cs"/>
              </a:rPr>
              <a:t>різною</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Оцтовий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альдегід</a:t>
            </a:r>
            <a:r>
              <a:rPr lang="ru-RU" sz="1200" kern="1200" dirty="0">
                <a:solidFill>
                  <a:schemeClr val="tx1"/>
                </a:solidFill>
                <a:effectLst/>
                <a:latin typeface="+mn-lt"/>
                <a:ea typeface="+mn-ea"/>
                <a:cs typeface="+mn-cs"/>
              </a:rPr>
              <a:t>, та </a:t>
            </a:r>
            <a:r>
              <a:rPr lang="ru-RU" sz="1200" kern="1200" dirty="0" err="1">
                <a:solidFill>
                  <a:schemeClr val="tx1"/>
                </a:solidFill>
                <a:effectLst/>
                <a:latin typeface="+mn-lt"/>
                <a:ea typeface="+mn-ea"/>
                <a:cs typeface="+mn-cs"/>
              </a:rPr>
              <a:t>наступний</a:t>
            </a:r>
            <a:r>
              <a:rPr lang="ru-RU" sz="1200" kern="1200" dirty="0">
                <a:solidFill>
                  <a:schemeClr val="tx1"/>
                </a:solidFill>
                <a:effectLst/>
                <a:latin typeface="+mn-lt"/>
                <a:ea typeface="+mn-ea"/>
                <a:cs typeface="+mn-cs"/>
              </a:rPr>
              <a:t> продукт </a:t>
            </a:r>
            <a:r>
              <a:rPr lang="ru-RU" sz="1200" kern="1200" dirty="0" err="1">
                <a:solidFill>
                  <a:schemeClr val="tx1"/>
                </a:solidFill>
                <a:effectLst/>
                <a:latin typeface="+mn-lt"/>
                <a:ea typeface="+mn-ea"/>
                <a:cs typeface="+mn-cs"/>
              </a:rPr>
              <a:t>розпаду</a:t>
            </a:r>
            <a:r>
              <a:rPr lang="ru-RU" sz="1200" kern="1200" dirty="0">
                <a:solidFill>
                  <a:schemeClr val="tx1"/>
                </a:solidFill>
                <a:effectLst/>
                <a:latin typeface="+mn-lt"/>
                <a:ea typeface="+mn-ea"/>
                <a:cs typeface="+mn-cs"/>
              </a:rPr>
              <a:t> алкоголю – </a:t>
            </a:r>
            <a:r>
              <a:rPr lang="ru-RU" sz="1200" kern="1200" dirty="0" err="1">
                <a:solidFill>
                  <a:schemeClr val="tx1"/>
                </a:solidFill>
                <a:effectLst/>
                <a:latin typeface="+mn-lt"/>
                <a:ea typeface="+mn-ea"/>
                <a:cs typeface="+mn-cs"/>
              </a:rPr>
              <a:t>оцтова</a:t>
            </a:r>
            <a:r>
              <a:rPr lang="ru-RU" sz="1200" kern="1200" dirty="0">
                <a:solidFill>
                  <a:schemeClr val="tx1"/>
                </a:solidFill>
                <a:effectLst/>
                <a:latin typeface="+mn-lt"/>
                <a:ea typeface="+mn-ea"/>
                <a:cs typeface="+mn-cs"/>
              </a:rPr>
              <a:t> кислота, є </a:t>
            </a:r>
            <a:r>
              <a:rPr lang="ru-RU" sz="1200" kern="1200" dirty="0" err="1">
                <a:solidFill>
                  <a:schemeClr val="tx1"/>
                </a:solidFill>
                <a:effectLst/>
                <a:latin typeface="+mn-lt"/>
                <a:ea typeface="+mn-ea"/>
                <a:cs typeface="+mn-cs"/>
              </a:rPr>
              <a:t>надвзичайно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токсичними</a:t>
            </a:r>
            <a:r>
              <a:rPr lang="ru-RU" sz="1200" kern="1200" dirty="0">
                <a:solidFill>
                  <a:schemeClr val="tx1"/>
                </a:solidFill>
                <a:effectLst/>
                <a:latin typeface="+mn-lt"/>
                <a:ea typeface="+mn-ea"/>
                <a:cs typeface="+mn-cs"/>
              </a:rPr>
              <a:t> для </a:t>
            </a:r>
            <a:r>
              <a:rPr lang="ru-RU" sz="1200" kern="1200" dirty="0" err="1">
                <a:solidFill>
                  <a:schemeClr val="tx1"/>
                </a:solidFill>
                <a:effectLst/>
                <a:latin typeface="+mn-lt"/>
                <a:ea typeface="+mn-ea"/>
                <a:cs typeface="+mn-cs"/>
              </a:rPr>
              <a:t>організму</a:t>
            </a:r>
            <a:r>
              <a:rPr lang="ru-RU" sz="1200" kern="1200" dirty="0">
                <a:solidFill>
                  <a:schemeClr val="tx1"/>
                </a:solidFill>
                <a:effectLst/>
                <a:latin typeface="+mn-lt"/>
                <a:ea typeface="+mn-ea"/>
                <a:cs typeface="+mn-cs"/>
              </a:rPr>
              <a:t>. При </a:t>
            </a:r>
            <a:r>
              <a:rPr lang="ru-RU" sz="1200" kern="1200" dirty="0" err="1">
                <a:solidFill>
                  <a:schemeClr val="tx1"/>
                </a:solidFill>
                <a:effectLst/>
                <a:latin typeface="+mn-lt"/>
                <a:ea typeface="+mn-ea"/>
                <a:cs typeface="+mn-cs"/>
              </a:rPr>
              <a:t>вживанні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великої</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кількості</a:t>
            </a:r>
            <a:r>
              <a:rPr lang="ru-RU" sz="1200" kern="1200" dirty="0">
                <a:solidFill>
                  <a:schemeClr val="tx1"/>
                </a:solidFill>
                <a:effectLst/>
                <a:latin typeface="+mn-lt"/>
                <a:ea typeface="+mn-ea"/>
                <a:cs typeface="+mn-cs"/>
              </a:rPr>
              <a:t> алкоголю </a:t>
            </a:r>
            <a:r>
              <a:rPr lang="ru-RU" sz="1200" kern="1200" dirty="0" err="1">
                <a:solidFill>
                  <a:schemeClr val="tx1"/>
                </a:solidFill>
                <a:effectLst/>
                <a:latin typeface="+mn-lt"/>
                <a:ea typeface="+mn-ea"/>
                <a:cs typeface="+mn-cs"/>
              </a:rPr>
              <a:t>процес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його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розпаду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відбувається</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лише</a:t>
            </a:r>
            <a:r>
              <a:rPr lang="ru-RU" sz="1200" kern="1200" dirty="0">
                <a:solidFill>
                  <a:schemeClr val="tx1"/>
                </a:solidFill>
                <a:effectLst/>
                <a:latin typeface="+mn-lt"/>
                <a:ea typeface="+mn-ea"/>
                <a:cs typeface="+mn-cs"/>
              </a:rPr>
              <a:t> у </a:t>
            </a:r>
            <a:r>
              <a:rPr lang="ru-RU" sz="1200" kern="1200" dirty="0" err="1">
                <a:solidFill>
                  <a:schemeClr val="tx1"/>
                </a:solidFill>
                <a:effectLst/>
                <a:latin typeface="+mn-lt"/>
                <a:ea typeface="+mn-ea"/>
                <a:cs typeface="+mn-cs"/>
              </a:rPr>
              <a:t>печінці</a:t>
            </a:r>
            <a:r>
              <a:rPr lang="ru-RU" sz="1200" kern="1200" dirty="0">
                <a:solidFill>
                  <a:schemeClr val="tx1"/>
                </a:solidFill>
                <a:effectLst/>
                <a:latin typeface="+mn-lt"/>
                <a:ea typeface="+mn-ea"/>
                <a:cs typeface="+mn-cs"/>
              </a:rPr>
              <a:t>, але, й у </a:t>
            </a:r>
            <a:r>
              <a:rPr lang="ru-RU" sz="1200" kern="1200" dirty="0" err="1">
                <a:solidFill>
                  <a:schemeClr val="tx1"/>
                </a:solidFill>
                <a:effectLst/>
                <a:latin typeface="+mn-lt"/>
                <a:ea typeface="+mn-ea"/>
                <a:cs typeface="+mn-cs"/>
              </a:rPr>
              <a:t>інших</a:t>
            </a:r>
            <a:r>
              <a:rPr lang="ru-RU" sz="1200" kern="1200" dirty="0">
                <a:solidFill>
                  <a:schemeClr val="tx1"/>
                </a:solidFill>
                <a:effectLst/>
                <a:latin typeface="+mn-lt"/>
                <a:ea typeface="+mn-ea"/>
                <a:cs typeface="+mn-cs"/>
              </a:rPr>
              <a:t> органах та тканинах, </a:t>
            </a:r>
            <a:r>
              <a:rPr lang="ru-RU" sz="1200" kern="1200" dirty="0" err="1">
                <a:solidFill>
                  <a:schemeClr val="tx1"/>
                </a:solidFill>
                <a:effectLst/>
                <a:latin typeface="+mn-lt"/>
                <a:ea typeface="+mn-ea"/>
                <a:cs typeface="+mn-cs"/>
              </a:rPr>
              <a:t>які</a:t>
            </a:r>
            <a:r>
              <a:rPr lang="ru-RU" sz="1200" kern="1200" dirty="0">
                <a:solidFill>
                  <a:schemeClr val="tx1"/>
                </a:solidFill>
                <a:effectLst/>
                <a:latin typeface="+mn-lt"/>
                <a:ea typeface="+mn-ea"/>
                <a:cs typeface="+mn-cs"/>
              </a:rPr>
              <a:t> до </a:t>
            </a:r>
            <a:r>
              <a:rPr lang="ru-RU" sz="1200" kern="1200" dirty="0" err="1">
                <a:solidFill>
                  <a:schemeClr val="tx1"/>
                </a:solidFill>
                <a:effectLst/>
                <a:latin typeface="+mn-lt"/>
                <a:ea typeface="+mn-ea"/>
                <a:cs typeface="+mn-cs"/>
              </a:rPr>
              <a:t>цього</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пристосовані</a:t>
            </a:r>
            <a:r>
              <a:rPr lang="ru-RU" sz="1200" kern="1200" dirty="0">
                <a:solidFill>
                  <a:schemeClr val="tx1"/>
                </a:solidFill>
                <a:effectLst/>
                <a:latin typeface="+mn-lt"/>
                <a:ea typeface="+mn-ea"/>
                <a:cs typeface="+mn-cs"/>
              </a:rPr>
              <a:t>, що </a:t>
            </a:r>
            <a:r>
              <a:rPr lang="ru-RU" sz="1200" kern="1200" dirty="0" err="1">
                <a:solidFill>
                  <a:schemeClr val="tx1"/>
                </a:solidFill>
                <a:effectLst/>
                <a:latin typeface="+mn-lt"/>
                <a:ea typeface="+mn-ea"/>
                <a:cs typeface="+mn-cs"/>
              </a:rPr>
              <a:t>призводить</a:t>
            </a:r>
            <a:r>
              <a:rPr lang="ru-RU" sz="1200" kern="1200" dirty="0">
                <a:solidFill>
                  <a:schemeClr val="tx1"/>
                </a:solidFill>
                <a:effectLst/>
                <a:latin typeface="+mn-lt"/>
                <a:ea typeface="+mn-ea"/>
                <a:cs typeface="+mn-cs"/>
              </a:rPr>
              <a:t> до </a:t>
            </a:r>
            <a:r>
              <a:rPr lang="ru-RU" sz="1200" kern="1200" dirty="0" err="1">
                <a:solidFill>
                  <a:schemeClr val="tx1"/>
                </a:solidFill>
                <a:effectLst/>
                <a:latin typeface="+mn-lt"/>
                <a:ea typeface="+mn-ea"/>
                <a:cs typeface="+mn-cs"/>
              </a:rPr>
              <a:t>пошкодження</a:t>
            </a:r>
            <a:r>
              <a:rPr lang="ru-RU" sz="1200" kern="1200" dirty="0">
                <a:solidFill>
                  <a:schemeClr val="tx1"/>
                </a:solidFill>
                <a:effectLst/>
                <a:latin typeface="+mn-lt"/>
                <a:ea typeface="+mn-ea"/>
                <a:cs typeface="+mn-cs"/>
              </a:rPr>
              <a:t> та </a:t>
            </a:r>
            <a:r>
              <a:rPr lang="ru-RU" sz="1200" kern="1200" dirty="0" err="1">
                <a:solidFill>
                  <a:schemeClr val="tx1"/>
                </a:solidFill>
                <a:effectLst/>
                <a:latin typeface="+mn-lt"/>
                <a:ea typeface="+mn-ea"/>
                <a:cs typeface="+mn-cs"/>
              </a:rPr>
              <a:t>загибелі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клітин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органів</a:t>
            </a:r>
            <a:r>
              <a:rPr lang="ru-RU" sz="1200" kern="1200" dirty="0">
                <a:solidFill>
                  <a:schemeClr val="tx1"/>
                </a:solidFill>
                <a:effectLst/>
                <a:latin typeface="+mn-lt"/>
                <a:ea typeface="+mn-ea"/>
                <a:cs typeface="+mn-cs"/>
              </a:rPr>
              <a:t>.</a:t>
            </a:r>
            <a:endParaRPr lang="uk-UA" sz="1200" kern="1200" dirty="0">
              <a:solidFill>
                <a:schemeClr val="tx1"/>
              </a:solidFill>
              <a:effectLst/>
              <a:latin typeface="+mn-lt"/>
              <a:ea typeface="+mn-ea"/>
              <a:cs typeface="+mn-cs"/>
            </a:endParaRPr>
          </a:p>
          <a:p>
            <a:r>
              <a:rPr lang="uk-UA" dirty="0"/>
              <a:t> </a:t>
            </a:r>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2</a:t>
            </a:fld>
            <a:endParaRPr lang="ru-RU"/>
          </a:p>
        </p:txBody>
      </p:sp>
    </p:spTree>
    <p:extLst>
      <p:ext uri="{BB962C8B-B14F-4D97-AF65-F5344CB8AC3E}">
        <p14:creationId xmlns:p14="http://schemas.microsoft.com/office/powerpoint/2010/main" val="109093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Надмірне вживання алкоголю послаблює імунну систему. Це може</a:t>
            </a:r>
            <a:r>
              <a:rPr lang="uk-UA" baseline="0" dirty="0"/>
              <a:t> спричинити більший ризик виникнення пневмонії чи туберкульозу. Здатність опірності до інфекційних захворювань знижується. </a:t>
            </a:r>
            <a:r>
              <a:rPr lang="uk-UA" dirty="0"/>
              <a:t> </a:t>
            </a:r>
          </a:p>
          <a:p>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11</a:t>
            </a:fld>
            <a:endParaRPr lang="ru-RU"/>
          </a:p>
        </p:txBody>
      </p:sp>
    </p:spTree>
    <p:extLst>
      <p:ext uri="{BB962C8B-B14F-4D97-AF65-F5344CB8AC3E}">
        <p14:creationId xmlns:p14="http://schemas.microsoft.com/office/powerpoint/2010/main" val="1879118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В результаті оглядів наукових досліджень виявили зв’язок між вживанням</a:t>
            </a:r>
            <a:r>
              <a:rPr lang="uk-UA" baseline="0" dirty="0"/>
              <a:t> алкоголю та окремими формами раку. У звіті про канцерогенез Національної токсикологічної програми </a:t>
            </a:r>
            <a:r>
              <a:rPr lang="en-US" dirty="0"/>
              <a:t>US Department of Health and Human Services </a:t>
            </a:r>
            <a:r>
              <a:rPr lang="uk-UA" dirty="0"/>
              <a:t>серед переліку канцерогенів наводить також</a:t>
            </a:r>
            <a:r>
              <a:rPr lang="uk-UA" baseline="0" dirty="0"/>
              <a:t> вживання алкогольних напоїв</a:t>
            </a:r>
            <a:r>
              <a:rPr lang="en-US" dirty="0"/>
              <a:t>. </a:t>
            </a:r>
            <a:r>
              <a:rPr lang="uk-UA" dirty="0"/>
              <a:t>Дані досліджень демонструють</a:t>
            </a:r>
            <a:r>
              <a:rPr lang="uk-UA" baseline="0" dirty="0"/>
              <a:t>, що, чим більше алкоголю вживає особа, тим вищий ризик виникнення раку, асоційованого з алкоголем. У 2009 році приблизно 3,5 % усіх смертей від раку в США (біля 19500 смертей) були пов’язані з алкоголь-асоційованим раком. </a:t>
            </a:r>
            <a:r>
              <a:rPr lang="en-US" dirty="0"/>
              <a:t>Source: National Cancer Institute:</a:t>
            </a:r>
            <a:r>
              <a:rPr lang="uk-UA" baseline="0" dirty="0"/>
              <a:t> </a:t>
            </a:r>
            <a:r>
              <a:rPr lang="en-US" dirty="0">
                <a:hlinkClick r:id="rId3"/>
              </a:rPr>
              <a:t>https://www.cancer.gov/about-cancer/causes-prevention/risk/alcohol/alcohol-fact-sheet</a:t>
            </a:r>
            <a:r>
              <a:rPr lang="uk-UA" dirty="0"/>
              <a:t> </a:t>
            </a:r>
          </a:p>
          <a:p>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12</a:t>
            </a:fld>
            <a:endParaRPr lang="ru-RU"/>
          </a:p>
        </p:txBody>
      </p:sp>
    </p:spTree>
    <p:extLst>
      <p:ext uri="{BB962C8B-B14F-4D97-AF65-F5344CB8AC3E}">
        <p14:creationId xmlns:p14="http://schemas.microsoft.com/office/powerpoint/2010/main" val="808246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Рак: Існує</a:t>
            </a:r>
            <a:r>
              <a:rPr lang="uk-UA" baseline="0" dirty="0"/>
              <a:t> </a:t>
            </a:r>
            <a:r>
              <a:rPr lang="uk-UA" dirty="0"/>
              <a:t>чіткий взаємозв’язок</a:t>
            </a:r>
            <a:r>
              <a:rPr lang="uk-UA" baseline="0" dirty="0"/>
              <a:t> </a:t>
            </a:r>
            <a:r>
              <a:rPr lang="uk-UA" dirty="0"/>
              <a:t>між вживанням алкоголю та розвитком таких видів раку: Рак голови та шиї,</a:t>
            </a:r>
            <a:r>
              <a:rPr lang="uk-UA" baseline="0" dirty="0"/>
              <a:t> рак стравоходу, рак печінки, рак молочної залози; рак прямої кишки </a:t>
            </a:r>
            <a:endParaRPr lang="uk-UA" dirty="0"/>
          </a:p>
          <a:p>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13</a:t>
            </a:fld>
            <a:endParaRPr lang="ru-RU"/>
          </a:p>
        </p:txBody>
      </p:sp>
    </p:spTree>
    <p:extLst>
      <p:ext uri="{BB962C8B-B14F-4D97-AF65-F5344CB8AC3E}">
        <p14:creationId xmlns:p14="http://schemas.microsoft.com/office/powerpoint/2010/main" val="4271083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Вживання алкоголю є основним фактором ризику деяких видів раку голови та шиї, особливо раку ротової порожнини (крім губ), глотки (горла) та гортані (голосового</a:t>
            </a:r>
            <a:r>
              <a:rPr lang="uk-UA" baseline="0" dirty="0"/>
              <a:t> апарату</a:t>
            </a:r>
            <a:r>
              <a:rPr lang="uk-UA" dirty="0"/>
              <a:t>). Люди, які споживають 50 або більше грамів алкоголю на день, мають принаймні в два-три рази більший ризик розвитку цих видів раку, ніж непитущі. Більше того, ризик цих видів раку значно вищий серед осіб, які вживають таку кількість алкоголю та також вживають тютюн. </a:t>
            </a:r>
          </a:p>
          <a:p>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14</a:t>
            </a:fld>
            <a:endParaRPr lang="ru-RU"/>
          </a:p>
        </p:txBody>
      </p:sp>
    </p:spTree>
    <p:extLst>
      <p:ext uri="{BB962C8B-B14F-4D97-AF65-F5344CB8AC3E}">
        <p14:creationId xmlns:p14="http://schemas.microsoft.com/office/powerpoint/2010/main" val="1848733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Вживання алкоголю є основним фактором ризику для такого типу раку стравоходу, який називається </a:t>
            </a:r>
            <a:r>
              <a:rPr lang="uk-UA" dirty="0" err="1"/>
              <a:t>плоскоклітинний</a:t>
            </a:r>
            <a:r>
              <a:rPr lang="uk-UA" dirty="0"/>
              <a:t> рак стравоходу. Крім того, виявлено, що люди, які успадковують дефіцит ферменту, який </a:t>
            </a:r>
            <a:r>
              <a:rPr lang="uk-UA" dirty="0" err="1"/>
              <a:t>метаболізує</a:t>
            </a:r>
            <a:r>
              <a:rPr lang="uk-UA" dirty="0"/>
              <a:t> алкоголь, істотно збільшують ризик розвитку </a:t>
            </a:r>
            <a:r>
              <a:rPr lang="uk-UA" dirty="0" err="1"/>
              <a:t>плоскоклітинного</a:t>
            </a:r>
            <a:r>
              <a:rPr lang="uk-UA" dirty="0"/>
              <a:t> раку стравоходу, пов’язаного з алкоголем. </a:t>
            </a:r>
          </a:p>
          <a:p>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15</a:t>
            </a:fld>
            <a:endParaRPr lang="ru-RU"/>
          </a:p>
        </p:txBody>
      </p:sp>
    </p:spTree>
    <p:extLst>
      <p:ext uri="{BB962C8B-B14F-4D97-AF65-F5344CB8AC3E}">
        <p14:creationId xmlns:p14="http://schemas.microsoft.com/office/powerpoint/2010/main" val="2643830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Вживання алкоголю є незалежним фактором ризику та основною причиною раку печінки – </a:t>
            </a:r>
            <a:r>
              <a:rPr lang="uk-UA" dirty="0" err="1"/>
              <a:t>гепатоцелюлярної</a:t>
            </a:r>
            <a:r>
              <a:rPr lang="uk-UA" dirty="0"/>
              <a:t> карциноми. </a:t>
            </a:r>
          </a:p>
          <a:p>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16</a:t>
            </a:fld>
            <a:endParaRPr lang="ru-RU"/>
          </a:p>
        </p:txBody>
      </p:sp>
    </p:spTree>
    <p:extLst>
      <p:ext uri="{BB962C8B-B14F-4D97-AF65-F5344CB8AC3E}">
        <p14:creationId xmlns:p14="http://schemas.microsoft.com/office/powerpoint/2010/main" val="3833506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Рак молочної залози: Більше 100 епідеміологічних досліджень вивчали зв'язок між вживанням алкоголю та ризиком раку молочної залози у жінок. Ці дослідження постійно виявляли підвищений ризик раку молочної залози, пов'язаний із збільшенням споживання алкоголю. Мета-аналіз 53 з цих досліджень (що включав загалом 58 000 жінок, хворих на рак молочної залози) показав, що жінки, які випивали більше 45 грамів алкоголю на день, мали в 1,5 рази більше ризику розвитку раку молочної залози, порівняно з непитущими.</a:t>
            </a:r>
            <a:r>
              <a:rPr lang="uk-UA" baseline="0" dirty="0"/>
              <a:t> </a:t>
            </a:r>
            <a:r>
              <a:rPr lang="uk-UA" dirty="0"/>
              <a:t>Дослідження "Мільйон жінок" (</a:t>
            </a:r>
            <a:r>
              <a:rPr lang="en-US" dirty="0"/>
              <a:t>The Million Women Study</a:t>
            </a:r>
            <a:r>
              <a:rPr lang="uk-UA" dirty="0"/>
              <a:t>) у Сполученому Королівстві (в яке було включено понад 28 000 жінок, хворих на рак молочної залози) дало новішу та дещо вищу оцінку ризику раку молочної залози при низькому та помірному рівні вживанні алкоголю: кожні 10 грамів вживаного алкоголю на день було пов’язано з 12-відсотковим збільшенням ризику раку молочної залози. </a:t>
            </a:r>
          </a:p>
          <a:p>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17</a:t>
            </a:fld>
            <a:endParaRPr lang="ru-RU"/>
          </a:p>
        </p:txBody>
      </p:sp>
    </p:spTree>
    <p:extLst>
      <p:ext uri="{BB962C8B-B14F-4D97-AF65-F5344CB8AC3E}">
        <p14:creationId xmlns:p14="http://schemas.microsoft.com/office/powerpoint/2010/main" val="3689832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Рак товстої</a:t>
            </a:r>
            <a:r>
              <a:rPr lang="uk-UA" baseline="0" dirty="0"/>
              <a:t> т</a:t>
            </a:r>
            <a:r>
              <a:rPr lang="uk-UA" dirty="0"/>
              <a:t>а прямої кишки: Вживання алкоголю пов’язане із помірним підвищенням ризику раку товстої кишки та прямої кишки. Мета-аналіз 57 </a:t>
            </a:r>
            <a:r>
              <a:rPr lang="uk-UA" dirty="0" err="1"/>
              <a:t>когортних</a:t>
            </a:r>
            <a:r>
              <a:rPr lang="uk-UA" dirty="0"/>
              <a:t> та контрольованих досліджень, які вивчали зв'язок між вживанням алкоголю та ризиком раку прямої кишки, показав, що люди, які регулярно вживають 50 або більше грамів алкоголю на день, мали в 1,5 рази більше ризику розвитку раку прямої кишки, порівняно з  непитущими або тими, хто вживає епізодично. На кожні 10 грам вживаного алкоголю на день спостерігалося невелике (на 7 відсотків) збільшення ризику розвитку </a:t>
            </a:r>
            <a:r>
              <a:rPr lang="uk-UA" dirty="0" err="1"/>
              <a:t>колоректального</a:t>
            </a:r>
            <a:r>
              <a:rPr lang="uk-UA" dirty="0"/>
              <a:t> раку. </a:t>
            </a:r>
          </a:p>
          <a:p>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18</a:t>
            </a:fld>
            <a:endParaRPr lang="ru-RU"/>
          </a:p>
        </p:txBody>
      </p:sp>
    </p:spTree>
    <p:extLst>
      <p:ext uri="{BB962C8B-B14F-4D97-AF65-F5344CB8AC3E}">
        <p14:creationId xmlns:p14="http://schemas.microsoft.com/office/powerpoint/2010/main" val="17461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Надмірне вживання алкоголю має негайні наслідки, які збільшують ризик виникнення</a:t>
            </a:r>
            <a:r>
              <a:rPr lang="uk-UA" baseline="0" dirty="0"/>
              <a:t> </a:t>
            </a:r>
            <a:r>
              <a:rPr lang="uk-UA" dirty="0"/>
              <a:t>багатьох станів та захворювань. Їх можна</a:t>
            </a:r>
            <a:r>
              <a:rPr lang="uk-UA" baseline="0" dirty="0"/>
              <a:t> поділити на </a:t>
            </a:r>
            <a:r>
              <a:rPr lang="uk-UA" dirty="0"/>
              <a:t> короткострокові та довгострокові. </a:t>
            </a:r>
          </a:p>
          <a:p>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3</a:t>
            </a:fld>
            <a:endParaRPr lang="ru-RU"/>
          </a:p>
        </p:txBody>
      </p:sp>
    </p:spTree>
    <p:extLst>
      <p:ext uri="{BB962C8B-B14F-4D97-AF65-F5344CB8AC3E}">
        <p14:creationId xmlns:p14="http://schemas.microsoft.com/office/powerpoint/2010/main" val="317045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a:t>За даними</a:t>
            </a:r>
            <a:r>
              <a:rPr lang="uk-UA" baseline="0" dirty="0"/>
              <a:t> </a:t>
            </a:r>
            <a:r>
              <a:rPr lang="de-DE" baseline="0" dirty="0"/>
              <a:t>CDC </a:t>
            </a:r>
            <a:r>
              <a:rPr lang="uk-UA" baseline="0" dirty="0"/>
              <a:t>до короткотермінових ризиків для здоров’я належать: </a:t>
            </a:r>
          </a:p>
          <a:p>
            <a:pPr marL="171450" indent="-171450">
              <a:buFontTx/>
              <a:buChar char="-"/>
            </a:pPr>
            <a:r>
              <a:rPr lang="uk-UA" dirty="0"/>
              <a:t>Травми</a:t>
            </a:r>
            <a:r>
              <a:rPr lang="uk-UA" baseline="0" dirty="0"/>
              <a:t> -</a:t>
            </a:r>
            <a:r>
              <a:rPr lang="uk-UA" dirty="0"/>
              <a:t> внаслідок</a:t>
            </a:r>
            <a:r>
              <a:rPr lang="uk-UA" baseline="0" dirty="0"/>
              <a:t> ДТП, </a:t>
            </a:r>
            <a:r>
              <a:rPr lang="uk-UA" dirty="0"/>
              <a:t>падіння, утоплення та опіки. </a:t>
            </a:r>
          </a:p>
          <a:p>
            <a:pPr marL="171450" indent="-171450">
              <a:buFontTx/>
              <a:buChar char="-"/>
            </a:pPr>
            <a:r>
              <a:rPr lang="uk-UA" dirty="0"/>
              <a:t>Насильство, включаючи вбивства, самогубства, сексуальне насильство та насилля з боку інтимних партнерів. </a:t>
            </a:r>
          </a:p>
          <a:p>
            <a:pPr marL="171450" indent="-171450">
              <a:buFontTx/>
              <a:buChar char="-"/>
            </a:pPr>
            <a:r>
              <a:rPr lang="uk-UA" dirty="0"/>
              <a:t>Алкогольне отруєння – проблема невідкладної медичної допомоги, яка є наслідком високого рівня алкоголю в крові. </a:t>
            </a:r>
          </a:p>
          <a:p>
            <a:pPr marL="171450" indent="-171450">
              <a:buFontTx/>
              <a:buChar char="-"/>
            </a:pPr>
            <a:r>
              <a:rPr lang="uk-UA" dirty="0"/>
              <a:t>Ризикова сексуальна поведінка, включаючи незахищений секс або секс з кількома партнерами. Така поведінка може призвести до випадкової вагітності або захворювань, що передаються статевим шляхом, включаючи ВІЛ.</a:t>
            </a:r>
          </a:p>
          <a:p>
            <a:pPr marL="171450" indent="-171450">
              <a:buFontTx/>
              <a:buChar char="-"/>
            </a:pPr>
            <a:r>
              <a:rPr lang="uk-UA" dirty="0"/>
              <a:t>Викидень та </a:t>
            </a:r>
            <a:r>
              <a:rPr lang="uk-UA" dirty="0" err="1"/>
              <a:t>мертвонародження</a:t>
            </a:r>
            <a:r>
              <a:rPr lang="uk-UA" dirty="0"/>
              <a:t> або фетальний алкогольний</a:t>
            </a:r>
            <a:r>
              <a:rPr lang="uk-UA" baseline="0" dirty="0"/>
              <a:t> синдром</a:t>
            </a:r>
            <a:r>
              <a:rPr lang="uk-UA" dirty="0"/>
              <a:t> (FASD) серед вагітних жінок.</a:t>
            </a:r>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4</a:t>
            </a:fld>
            <a:endParaRPr lang="ru-RU"/>
          </a:p>
        </p:txBody>
      </p:sp>
    </p:spTree>
    <p:extLst>
      <p:ext uri="{BB962C8B-B14F-4D97-AF65-F5344CB8AC3E}">
        <p14:creationId xmlns:p14="http://schemas.microsoft.com/office/powerpoint/2010/main" val="387886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Довгострокові наслідки для здоров’я. </a:t>
            </a:r>
          </a:p>
          <a:p>
            <a:r>
              <a:rPr lang="uk-UA" dirty="0"/>
              <a:t>З часом надмірне вживання алкоголю може призвести до розвитку хронічних захворювань та інших серйозних проблем, включаючи: </a:t>
            </a:r>
          </a:p>
          <a:p>
            <a:pPr marL="171450" indent="-171450">
              <a:buFontTx/>
              <a:buChar char="-"/>
            </a:pPr>
            <a:r>
              <a:rPr lang="uk-UA" dirty="0"/>
              <a:t>Високий кров'яний тиск, хвороби серця, інсульт, хвороби печінки та проблеми з травленням </a:t>
            </a:r>
          </a:p>
          <a:p>
            <a:pPr marL="171450" indent="-171450">
              <a:buFontTx/>
              <a:buChar char="-"/>
            </a:pPr>
            <a:r>
              <a:rPr lang="uk-UA" dirty="0"/>
              <a:t>Рак молочної залози, рота, горла, стравоходу, печінки, товстої кишки та прямої кишки. </a:t>
            </a:r>
          </a:p>
          <a:p>
            <a:pPr marL="171450" indent="-171450">
              <a:buFontTx/>
              <a:buChar char="-"/>
            </a:pPr>
            <a:r>
              <a:rPr lang="uk-UA" dirty="0"/>
              <a:t>Ослаблення імунної системи. </a:t>
            </a:r>
          </a:p>
          <a:p>
            <a:pPr marL="171450" indent="-171450">
              <a:buFontTx/>
              <a:buChar char="-"/>
            </a:pPr>
            <a:r>
              <a:rPr lang="uk-UA" dirty="0"/>
              <a:t>Проблеми з навчанням та пам'яттю, включаючи деменцію. </a:t>
            </a:r>
          </a:p>
          <a:p>
            <a:pPr marL="171450" indent="-171450">
              <a:buFontTx/>
              <a:buChar char="-"/>
            </a:pPr>
            <a:r>
              <a:rPr lang="uk-UA" dirty="0"/>
              <a:t>Проблеми психічного здоров'я, включаючи депресію та тривогу. </a:t>
            </a:r>
          </a:p>
          <a:p>
            <a:pPr marL="171450" indent="-171450">
              <a:buFontTx/>
              <a:buChar char="-"/>
            </a:pPr>
            <a:r>
              <a:rPr lang="uk-UA" dirty="0"/>
              <a:t>Соціальні проблеми, включаючи сімейні проблеми, проблеми, пов'язані з роботою, та безробіття. </a:t>
            </a:r>
          </a:p>
          <a:p>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5</a:t>
            </a:fld>
            <a:endParaRPr lang="ru-RU"/>
          </a:p>
        </p:txBody>
      </p:sp>
    </p:spTree>
    <p:extLst>
      <p:ext uri="{BB962C8B-B14F-4D97-AF65-F5344CB8AC3E}">
        <p14:creationId xmlns:p14="http://schemas.microsoft.com/office/powerpoint/2010/main" val="417805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Коли ж говорити про вплив алкоголю</a:t>
            </a:r>
            <a:r>
              <a:rPr lang="uk-UA" baseline="0" dirty="0"/>
              <a:t> на системи організму, то він впливає на кожну з них, а також підвищує ризик виникнення окремих  захворювань : </a:t>
            </a:r>
          </a:p>
          <a:p>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6</a:t>
            </a:fld>
            <a:endParaRPr lang="ru-RU"/>
          </a:p>
        </p:txBody>
      </p:sp>
    </p:spTree>
    <p:extLst>
      <p:ext uri="{BB962C8B-B14F-4D97-AF65-F5344CB8AC3E}">
        <p14:creationId xmlns:p14="http://schemas.microsoft.com/office/powerpoint/2010/main" val="228185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kern="1200" dirty="0">
                <a:solidFill>
                  <a:schemeClr val="tx1"/>
                </a:solidFill>
                <a:effectLst/>
                <a:latin typeface="+mn-lt"/>
                <a:ea typeface="+mn-ea"/>
                <a:cs typeface="+mn-cs"/>
              </a:rPr>
              <a:t>Ось деякі найпоширеніші негативні наслідки для травної системи: захворювання печінки, включаючи жировий </a:t>
            </a:r>
            <a:r>
              <a:rPr lang="uk-UA" sz="1200" kern="1200" dirty="0" err="1">
                <a:solidFill>
                  <a:schemeClr val="tx1"/>
                </a:solidFill>
                <a:effectLst/>
                <a:latin typeface="+mn-lt"/>
                <a:ea typeface="+mn-ea"/>
                <a:cs typeface="+mn-cs"/>
              </a:rPr>
              <a:t>гепатоз</a:t>
            </a:r>
            <a:r>
              <a:rPr lang="uk-UA" sz="1200" kern="1200" dirty="0">
                <a:solidFill>
                  <a:schemeClr val="tx1"/>
                </a:solidFill>
                <a:effectLst/>
                <a:latin typeface="+mn-lt"/>
                <a:ea typeface="+mn-ea"/>
                <a:cs typeface="+mn-cs"/>
              </a:rPr>
              <a:t> та цироз, що в результаті може призвести до печінкової недостатності, що вимагає трансплантації печінки. Підвищений ризик деяких видів раку шлунково-кишкового тракту, включаючи рак товстої кишки, печінки. Патологія підшлункової залози. </a:t>
            </a:r>
          </a:p>
          <a:p>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7</a:t>
            </a:fld>
            <a:endParaRPr lang="ru-RU"/>
          </a:p>
        </p:txBody>
      </p:sp>
    </p:spTree>
    <p:extLst>
      <p:ext uri="{BB962C8B-B14F-4D97-AF65-F5344CB8AC3E}">
        <p14:creationId xmlns:p14="http://schemas.microsoft.com/office/powerpoint/2010/main" val="162115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kern="1200" dirty="0">
                <a:solidFill>
                  <a:schemeClr val="tx1"/>
                </a:solidFill>
                <a:effectLst/>
                <a:latin typeface="+mn-lt"/>
                <a:ea typeface="+mn-ea"/>
                <a:cs typeface="+mn-cs"/>
              </a:rPr>
              <a:t>Довготривале надмірне вживання алкоголю послаблює роботу серцевого м’язу, що призводить алкогольної </a:t>
            </a:r>
            <a:r>
              <a:rPr lang="uk-UA" sz="1200" kern="1200" dirty="0" err="1">
                <a:solidFill>
                  <a:schemeClr val="tx1"/>
                </a:solidFill>
                <a:effectLst/>
                <a:latin typeface="+mn-lt"/>
                <a:ea typeface="+mn-ea"/>
                <a:cs typeface="+mn-cs"/>
              </a:rPr>
              <a:t>кардіоміопатії</a:t>
            </a:r>
            <a:r>
              <a:rPr lang="uk-UA" sz="1200" kern="1200" dirty="0">
                <a:solidFill>
                  <a:schemeClr val="tx1"/>
                </a:solidFill>
                <a:effectLst/>
                <a:latin typeface="+mn-lt"/>
                <a:ea typeface="+mn-ea"/>
                <a:cs typeface="+mn-cs"/>
              </a:rPr>
              <a:t>. Вона проявляється астенією,</a:t>
            </a:r>
            <a:r>
              <a:rPr lang="uk-UA" sz="1200" kern="1200" baseline="0" dirty="0">
                <a:solidFill>
                  <a:schemeClr val="tx1"/>
                </a:solidFill>
                <a:effectLst/>
                <a:latin typeface="+mn-lt"/>
                <a:ea typeface="+mn-ea"/>
                <a:cs typeface="+mn-cs"/>
              </a:rPr>
              <a:t> задишкою, зміненою </a:t>
            </a:r>
            <a:r>
              <a:rPr lang="uk-UA" sz="1200" kern="1200" dirty="0">
                <a:solidFill>
                  <a:schemeClr val="tx1"/>
                </a:solidFill>
                <a:effectLst/>
                <a:latin typeface="+mn-lt"/>
                <a:ea typeface="+mn-ea"/>
                <a:cs typeface="+mn-cs"/>
              </a:rPr>
              <a:t>частотою серцевих скорочень, набряком ніг, що може призвести</a:t>
            </a:r>
            <a:r>
              <a:rPr lang="uk-UA" sz="1200" kern="1200" baseline="0" dirty="0">
                <a:solidFill>
                  <a:schemeClr val="tx1"/>
                </a:solidFill>
                <a:effectLst/>
                <a:latin typeface="+mn-lt"/>
                <a:ea typeface="+mn-ea"/>
                <a:cs typeface="+mn-cs"/>
              </a:rPr>
              <a:t> до </a:t>
            </a:r>
            <a:r>
              <a:rPr lang="uk-UA" sz="1200" kern="1200" dirty="0">
                <a:solidFill>
                  <a:schemeClr val="tx1"/>
                </a:solidFill>
                <a:effectLst/>
                <a:latin typeface="+mn-lt"/>
                <a:ea typeface="+mn-ea"/>
                <a:cs typeface="+mn-cs"/>
              </a:rPr>
              <a:t>серцевої</a:t>
            </a:r>
            <a:r>
              <a:rPr lang="uk-UA" sz="1200" kern="1200" baseline="0" dirty="0">
                <a:solidFill>
                  <a:schemeClr val="tx1"/>
                </a:solidFill>
                <a:effectLst/>
                <a:latin typeface="+mn-lt"/>
                <a:ea typeface="+mn-ea"/>
                <a:cs typeface="+mn-cs"/>
              </a:rPr>
              <a:t> </a:t>
            </a:r>
            <a:r>
              <a:rPr lang="uk-UA" sz="1200" kern="1200" dirty="0">
                <a:solidFill>
                  <a:schemeClr val="tx1"/>
                </a:solidFill>
                <a:effectLst/>
                <a:latin typeface="+mn-lt"/>
                <a:ea typeface="+mn-ea"/>
                <a:cs typeface="+mn-cs"/>
              </a:rPr>
              <a:t>недостатності. Регулярне споживання надмірної кількості алкоголю також</a:t>
            </a:r>
            <a:r>
              <a:rPr lang="uk-UA" sz="1200" b="1" kern="1200" dirty="0">
                <a:solidFill>
                  <a:schemeClr val="tx1"/>
                </a:solidFill>
                <a:effectLst/>
                <a:latin typeface="+mn-lt"/>
                <a:ea typeface="+mn-ea"/>
                <a:cs typeface="+mn-cs"/>
              </a:rPr>
              <a:t> </a:t>
            </a:r>
            <a:r>
              <a:rPr lang="uk-UA" sz="1200" kern="1200" dirty="0">
                <a:solidFill>
                  <a:schemeClr val="tx1"/>
                </a:solidFill>
                <a:effectLst/>
                <a:latin typeface="+mn-lt"/>
                <a:ea typeface="+mn-ea"/>
                <a:cs typeface="+mn-cs"/>
              </a:rPr>
              <a:t> впливає на частоту</a:t>
            </a:r>
            <a:r>
              <a:rPr lang="uk-UA" sz="1200" kern="1200" baseline="0" dirty="0">
                <a:solidFill>
                  <a:schemeClr val="tx1"/>
                </a:solidFill>
                <a:effectLst/>
                <a:latin typeface="+mn-lt"/>
                <a:ea typeface="+mn-ea"/>
                <a:cs typeface="+mn-cs"/>
              </a:rPr>
              <a:t> серцевих скорочень та може викликати аритмію.</a:t>
            </a:r>
            <a:r>
              <a:rPr lang="uk-UA" sz="1200" kern="1200" dirty="0">
                <a:solidFill>
                  <a:schemeClr val="tx1"/>
                </a:solidFill>
                <a:effectLst/>
                <a:latin typeface="+mn-lt"/>
                <a:ea typeface="+mn-ea"/>
                <a:cs typeface="+mn-cs"/>
              </a:rPr>
              <a:t> Іншим небезпечним ускладненням алкогольної залежності є інсульт. Як</a:t>
            </a:r>
            <a:r>
              <a:rPr lang="uk-UA" sz="1200" b="1" kern="1200" dirty="0">
                <a:solidFill>
                  <a:schemeClr val="tx1"/>
                </a:solidFill>
                <a:effectLst/>
                <a:latin typeface="+mn-lt"/>
                <a:ea typeface="+mn-ea"/>
                <a:cs typeface="+mn-cs"/>
              </a:rPr>
              <a:t> </a:t>
            </a:r>
            <a:r>
              <a:rPr lang="uk-UA" sz="1200" kern="1200" dirty="0">
                <a:solidFill>
                  <a:schemeClr val="tx1"/>
                </a:solidFill>
                <a:effectLst/>
                <a:latin typeface="+mn-lt"/>
                <a:ea typeface="+mn-ea"/>
                <a:cs typeface="+mn-cs"/>
              </a:rPr>
              <a:t>хронічне, так і епізодичне вживання великої кількості алкоголю є маркером виникнення  гіпертонії. </a:t>
            </a:r>
            <a:endParaRPr lang="uk-UA" dirty="0"/>
          </a:p>
          <a:p>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8</a:t>
            </a:fld>
            <a:endParaRPr lang="ru-RU"/>
          </a:p>
        </p:txBody>
      </p:sp>
    </p:spTree>
    <p:extLst>
      <p:ext uri="{BB962C8B-B14F-4D97-AF65-F5344CB8AC3E}">
        <p14:creationId xmlns:p14="http://schemas.microsoft.com/office/powerpoint/2010/main" val="391397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Алкоголь впливає</a:t>
            </a:r>
            <a:r>
              <a:rPr lang="uk-UA" baseline="0" dirty="0"/>
              <a:t> на нейронну взаємодію та передачу імпульсів, що призводить до порушення роботи мозку. Це проявляється в порушенні швидкості реакції, координації, впливає на настрій та поведінку, ясність та швидкість мислення. </a:t>
            </a:r>
            <a:endParaRPr lang="uk-UA" dirty="0"/>
          </a:p>
          <a:p>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9</a:t>
            </a:fld>
            <a:endParaRPr lang="ru-RU"/>
          </a:p>
        </p:txBody>
      </p:sp>
    </p:spTree>
    <p:extLst>
      <p:ext uri="{BB962C8B-B14F-4D97-AF65-F5344CB8AC3E}">
        <p14:creationId xmlns:p14="http://schemas.microsoft.com/office/powerpoint/2010/main" val="238774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Регулярне вживання</a:t>
            </a:r>
            <a:r>
              <a:rPr lang="uk-UA" baseline="0" dirty="0"/>
              <a:t> алкоголю у жінок може призвести до порушень функціонування репродуктивної системи. Як наслідок можуть спостерігатися в</a:t>
            </a:r>
            <a:r>
              <a:rPr lang="uk-UA" dirty="0"/>
              <a:t>икидні, випадки </a:t>
            </a:r>
            <a:r>
              <a:rPr lang="uk-UA" dirty="0" err="1"/>
              <a:t>мертвонародження</a:t>
            </a:r>
            <a:r>
              <a:rPr lang="uk-UA" dirty="0"/>
              <a:t> або фетальний алкогольний</a:t>
            </a:r>
            <a:r>
              <a:rPr lang="uk-UA" baseline="0" dirty="0"/>
              <a:t> синдром</a:t>
            </a:r>
            <a:r>
              <a:rPr lang="uk-UA" dirty="0"/>
              <a:t> (FASD). </a:t>
            </a:r>
          </a:p>
          <a:p>
            <a:endParaRPr lang="ru-RU" dirty="0"/>
          </a:p>
        </p:txBody>
      </p:sp>
      <p:sp>
        <p:nvSpPr>
          <p:cNvPr id="4" name="Номер слайда 3"/>
          <p:cNvSpPr>
            <a:spLocks noGrp="1"/>
          </p:cNvSpPr>
          <p:nvPr>
            <p:ph type="sldNum" sz="quarter" idx="10"/>
          </p:nvPr>
        </p:nvSpPr>
        <p:spPr/>
        <p:txBody>
          <a:bodyPr/>
          <a:lstStyle/>
          <a:p>
            <a:fld id="{567870EA-BEA5-4ECA-95A2-486A7944E22B}" type="slidenum">
              <a:rPr lang="ru-RU" smtClean="0"/>
              <a:t>10</a:t>
            </a:fld>
            <a:endParaRPr lang="ru-RU"/>
          </a:p>
        </p:txBody>
      </p:sp>
    </p:spTree>
    <p:extLst>
      <p:ext uri="{BB962C8B-B14F-4D97-AF65-F5344CB8AC3E}">
        <p14:creationId xmlns:p14="http://schemas.microsoft.com/office/powerpoint/2010/main" val="1824941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536285"/>
            <a:ext cx="3733800" cy="999289"/>
          </a:xfrm>
          <a:prstGeom prst="rect">
            <a:avLst/>
          </a:prstGeom>
        </p:spPr>
      </p:pic>
      <p:sp>
        <p:nvSpPr>
          <p:cNvPr id="35" name="Текст 34"/>
          <p:cNvSpPr>
            <a:spLocks noGrp="1"/>
          </p:cNvSpPr>
          <p:nvPr>
            <p:ph type="body" sz="quarter" idx="11" hasCustomPrompt="1"/>
          </p:nvPr>
        </p:nvSpPr>
        <p:spPr>
          <a:xfrm>
            <a:off x="693749" y="4544203"/>
            <a:ext cx="7314870" cy="311150"/>
          </a:xfrm>
          <a:prstGeom prst="rect">
            <a:avLst/>
          </a:prstGeom>
        </p:spPr>
        <p:txBody>
          <a:bodyPr/>
          <a:lstStyle>
            <a:lvl1pPr marL="0" indent="0" algn="l">
              <a:spcBef>
                <a:spcPts val="600"/>
              </a:spcBef>
              <a:buNone/>
              <a:defRPr sz="1400" baseline="0"/>
            </a:lvl1pPr>
          </a:lstStyle>
          <a:p>
            <a:pPr algn="l">
              <a:spcBef>
                <a:spcPts val="600"/>
              </a:spcBef>
            </a:pPr>
            <a:r>
              <a:rPr lang="uk-UA" sz="1400" kern="1200" dirty="0">
                <a:solidFill>
                  <a:srgbClr val="004188"/>
                </a:solidFill>
                <a:latin typeface="Museo Sans Cyrl 500" panose="02000000000000000000" pitchFamily="50" charset="-52"/>
                <a:ea typeface="+mn-ea"/>
                <a:cs typeface="+mn-cs"/>
              </a:rPr>
              <a:t>Посада спікера</a:t>
            </a:r>
            <a:endParaRPr lang="en-US" sz="1400" kern="1200" dirty="0">
              <a:solidFill>
                <a:srgbClr val="004188"/>
              </a:solidFill>
              <a:latin typeface="Museo Sans Cyrl 500" panose="02000000000000000000" pitchFamily="50" charset="-52"/>
              <a:ea typeface="+mn-ea"/>
              <a:cs typeface="+mn-cs"/>
            </a:endParaRPr>
          </a:p>
        </p:txBody>
      </p:sp>
      <p:sp>
        <p:nvSpPr>
          <p:cNvPr id="20" name="Текст 19"/>
          <p:cNvSpPr>
            <a:spLocks noGrp="1"/>
          </p:cNvSpPr>
          <p:nvPr>
            <p:ph type="body" sz="quarter" idx="10" hasCustomPrompt="1"/>
          </p:nvPr>
        </p:nvSpPr>
        <p:spPr>
          <a:xfrm>
            <a:off x="685032" y="4052066"/>
            <a:ext cx="7323587" cy="539750"/>
          </a:xfrm>
          <a:prstGeom prst="rect">
            <a:avLst/>
          </a:prstGeom>
        </p:spPr>
        <p:txBody>
          <a:bodyPr/>
          <a:lstStyle>
            <a:lvl1pPr marL="0" indent="0" algn="l" defTabSz="914400" rtl="0" eaLnBrk="1" latinLnBrk="0" hangingPunct="1">
              <a:spcBef>
                <a:spcPts val="600"/>
              </a:spcBef>
              <a:buNone/>
              <a:defRPr>
                <a:latin typeface="Museo Sans Cyrl 900" panose="02000000000000000000" charset="-52"/>
              </a:defRPr>
            </a:lvl1pPr>
          </a:lstStyle>
          <a:p>
            <a:pPr marL="0" algn="l" defTabSz="914400" rtl="0" eaLnBrk="1" latinLnBrk="0" hangingPunct="1">
              <a:spcBef>
                <a:spcPts val="600"/>
              </a:spcBef>
            </a:pPr>
            <a:r>
              <a:rPr lang="uk-UA" sz="2800" kern="1200" dirty="0">
                <a:solidFill>
                  <a:srgbClr val="004188"/>
                </a:solidFill>
                <a:latin typeface="Museo Sans Cyrl 900" panose="02000000000000000000" pitchFamily="50" charset="-52"/>
                <a:ea typeface="+mn-ea"/>
                <a:cs typeface="+mn-cs"/>
              </a:rPr>
              <a:t>Ім’я спікера</a:t>
            </a:r>
            <a:endParaRPr lang="en-US" sz="2800" kern="1200" dirty="0">
              <a:solidFill>
                <a:srgbClr val="004188"/>
              </a:solidFill>
              <a:latin typeface="Museo Sans Cyrl 900" panose="02000000000000000000" pitchFamily="50" charset="-52"/>
              <a:ea typeface="+mn-ea"/>
              <a:cs typeface="+mn-cs"/>
            </a:endParaRPr>
          </a:p>
        </p:txBody>
      </p:sp>
      <p:sp>
        <p:nvSpPr>
          <p:cNvPr id="13" name="TextBox 12">
            <a:extLst>
              <a:ext uri="{FF2B5EF4-FFF2-40B4-BE49-F238E27FC236}">
                <a16:creationId xmlns:a16="http://schemas.microsoft.com/office/drawing/2014/main" id="{009F06A5-5062-4C08-8F8F-E2FAD19C5AA8}"/>
              </a:ext>
            </a:extLst>
          </p:cNvPr>
          <p:cNvSpPr txBox="1"/>
          <p:nvPr userDrawn="1"/>
        </p:nvSpPr>
        <p:spPr>
          <a:xfrm>
            <a:off x="682652" y="6019800"/>
            <a:ext cx="857250" cy="400110"/>
          </a:xfrm>
          <a:prstGeom prst="rect">
            <a:avLst/>
          </a:prstGeom>
          <a:noFill/>
        </p:spPr>
        <p:txBody>
          <a:bodyPr wrap="square" rtlCol="0">
            <a:spAutoFit/>
          </a:bodyPr>
          <a:lstStyle/>
          <a:p>
            <a:pPr>
              <a:spcBef>
                <a:spcPts val="600"/>
              </a:spcBef>
            </a:pPr>
            <a:r>
              <a:rPr lang="ru-RU" sz="2000" dirty="0">
                <a:solidFill>
                  <a:srgbClr val="004188"/>
                </a:solidFill>
                <a:latin typeface="Museo Sans Cyrl 500" panose="02000000000000000000" pitchFamily="50" charset="-52"/>
              </a:rPr>
              <a:t>2021</a:t>
            </a:r>
            <a:endParaRPr lang="en-US" sz="2000" dirty="0" err="1">
              <a:solidFill>
                <a:srgbClr val="004188"/>
              </a:solidFill>
              <a:latin typeface="Museo Sans Cyrl 500" panose="02000000000000000000" pitchFamily="50" charset="-52"/>
            </a:endParaRPr>
          </a:p>
        </p:txBody>
      </p:sp>
      <p:sp>
        <p:nvSpPr>
          <p:cNvPr id="16" name="Заголовок 5"/>
          <p:cNvSpPr>
            <a:spLocks noGrp="1"/>
          </p:cNvSpPr>
          <p:nvPr>
            <p:ph type="ctrTitle" hasCustomPrompt="1"/>
          </p:nvPr>
        </p:nvSpPr>
        <p:spPr>
          <a:xfrm>
            <a:off x="707747" y="2404678"/>
            <a:ext cx="10744200" cy="738664"/>
          </a:xfrm>
          <a:prstGeom prst="rect">
            <a:avLst/>
          </a:prstGeom>
        </p:spPr>
        <p:txBody>
          <a:bodyPr/>
          <a:lstStyle>
            <a:lvl1pPr>
              <a:defRPr/>
            </a:lvl1pPr>
          </a:lstStyle>
          <a:p>
            <a:pPr>
              <a:lnSpc>
                <a:spcPct val="100000"/>
              </a:lnSpc>
              <a:spcBef>
                <a:spcPts val="600"/>
              </a:spcBef>
              <a:spcAft>
                <a:spcPts val="600"/>
              </a:spcAft>
            </a:pPr>
            <a:r>
              <a:rPr lang="ru-RU" sz="4800" dirty="0"/>
              <a:t>Заголовок слайду</a:t>
            </a:r>
            <a:endParaRPr lang="uk-UA" sz="4000" dirty="0">
              <a:solidFill>
                <a:srgbClr val="004188"/>
              </a:solidFill>
              <a:latin typeface="Museo Sans Cyrl 900" panose="02000000000000000000" pitchFamily="50" charset="-52"/>
            </a:endParaRPr>
          </a:p>
        </p:txBody>
      </p:sp>
    </p:spTree>
    <p:extLst>
      <p:ext uri="{BB962C8B-B14F-4D97-AF65-F5344CB8AC3E}">
        <p14:creationId xmlns:p14="http://schemas.microsoft.com/office/powerpoint/2010/main" val="379066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Slide">
    <p:bg>
      <p:bgRef idx="1001">
        <a:schemeClr val="bg1"/>
      </p:bgRef>
    </p:bg>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375" y="386897"/>
            <a:ext cx="1970740" cy="673993"/>
          </a:xfrm>
          <a:prstGeom prst="rect">
            <a:avLst/>
          </a:prstGeom>
        </p:spPr>
      </p:pic>
      <p:sp>
        <p:nvSpPr>
          <p:cNvPr id="5" name="Текст 9"/>
          <p:cNvSpPr>
            <a:spLocks noGrp="1"/>
          </p:cNvSpPr>
          <p:nvPr>
            <p:ph type="body" sz="quarter" idx="10" hasCustomPrompt="1"/>
          </p:nvPr>
        </p:nvSpPr>
        <p:spPr>
          <a:xfrm>
            <a:off x="320703" y="1441832"/>
            <a:ext cx="11550594" cy="366425"/>
          </a:xfrm>
          <a:prstGeom prst="rect">
            <a:avLst/>
          </a:prstGeom>
        </p:spPr>
        <p:txBody>
          <a:bodyPr/>
          <a:lstStyle>
            <a:lvl1pPr marL="0" indent="0">
              <a:buNone/>
              <a:defRPr sz="2400" baseline="0">
                <a:latin typeface="+mj-lt"/>
              </a:defRPr>
            </a:lvl1pPr>
          </a:lstStyle>
          <a:p>
            <a:r>
              <a:rPr lang="uk-UA" dirty="0">
                <a:solidFill>
                  <a:srgbClr val="004188"/>
                </a:solidFill>
                <a:latin typeface="+mj-lt"/>
              </a:rPr>
              <a:t>Заголовок слайда</a:t>
            </a:r>
            <a:endParaRPr lang="nl-NL" dirty="0">
              <a:solidFill>
                <a:srgbClr val="004188"/>
              </a:solidFill>
              <a:latin typeface="+mj-lt"/>
            </a:endParaRPr>
          </a:p>
        </p:txBody>
      </p:sp>
    </p:spTree>
    <p:extLst>
      <p:ext uri="{BB962C8B-B14F-4D97-AF65-F5344CB8AC3E}">
        <p14:creationId xmlns:p14="http://schemas.microsoft.com/office/powerpoint/2010/main" val="16836632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ts usage example">
    <p:spTree>
      <p:nvGrpSpPr>
        <p:cNvPr id="1" name=""/>
        <p:cNvGrpSpPr/>
        <p:nvPr/>
      </p:nvGrpSpPr>
      <p:grpSpPr>
        <a:xfrm>
          <a:off x="0" y="0"/>
          <a:ext cx="0" cy="0"/>
          <a:chOff x="0" y="0"/>
          <a:chExt cx="0" cy="0"/>
        </a:xfrm>
      </p:grpSpPr>
      <p:sp>
        <p:nvSpPr>
          <p:cNvPr id="5" name="Текст 9"/>
          <p:cNvSpPr>
            <a:spLocks noGrp="1"/>
          </p:cNvSpPr>
          <p:nvPr>
            <p:ph type="body" sz="quarter" idx="10" hasCustomPrompt="1"/>
          </p:nvPr>
        </p:nvSpPr>
        <p:spPr>
          <a:xfrm>
            <a:off x="320703" y="1441832"/>
            <a:ext cx="11550594" cy="366425"/>
          </a:xfrm>
          <a:prstGeom prst="rect">
            <a:avLst/>
          </a:prstGeom>
        </p:spPr>
        <p:txBody>
          <a:bodyPr/>
          <a:lstStyle>
            <a:lvl1pPr marL="0" indent="0">
              <a:buNone/>
              <a:defRPr sz="2400" baseline="0">
                <a:latin typeface="+mj-lt"/>
              </a:defRPr>
            </a:lvl1pPr>
          </a:lstStyle>
          <a:p>
            <a:r>
              <a:rPr lang="uk-UA" dirty="0">
                <a:solidFill>
                  <a:srgbClr val="004188"/>
                </a:solidFill>
                <a:latin typeface="+mj-lt"/>
              </a:rPr>
              <a:t>Приклад використання шрифтів </a:t>
            </a:r>
            <a:endParaRPr lang="nl-NL" dirty="0">
              <a:solidFill>
                <a:srgbClr val="004188"/>
              </a:solidFill>
              <a:latin typeface="+mj-lt"/>
            </a:endParaRPr>
          </a:p>
        </p:txBody>
      </p:sp>
      <p:sp>
        <p:nvSpPr>
          <p:cNvPr id="7" name="Текст 6"/>
          <p:cNvSpPr>
            <a:spLocks noGrp="1"/>
          </p:cNvSpPr>
          <p:nvPr>
            <p:ph type="body" sz="quarter" idx="11" hasCustomPrompt="1"/>
          </p:nvPr>
        </p:nvSpPr>
        <p:spPr>
          <a:xfrm>
            <a:off x="323716" y="2189199"/>
            <a:ext cx="4333876" cy="487326"/>
          </a:xfrm>
          <a:prstGeom prst="rect">
            <a:avLst/>
          </a:prstGeom>
        </p:spPr>
        <p:txBody>
          <a:bodyPr/>
          <a:lstStyle>
            <a:lvl1pPr marL="0" indent="0">
              <a:buNone/>
              <a:defRPr>
                <a:latin typeface="+mj-lt"/>
              </a:defRPr>
            </a:lvl1pPr>
            <a:lvl2pPr marL="457200" indent="0">
              <a:buNone/>
              <a:defRPr/>
            </a:lvl2pPr>
          </a:lstStyle>
          <a:p>
            <a:pPr lvl="0"/>
            <a:r>
              <a:rPr lang="en-US" dirty="0" err="1"/>
              <a:t>Museo</a:t>
            </a:r>
            <a:r>
              <a:rPr lang="en-US" dirty="0"/>
              <a:t> Sans Cyril 900</a:t>
            </a:r>
          </a:p>
          <a:p>
            <a:pPr lvl="0"/>
            <a:endParaRPr lang="en-US" dirty="0"/>
          </a:p>
        </p:txBody>
      </p:sp>
      <p:sp>
        <p:nvSpPr>
          <p:cNvPr id="8" name="Текст 6"/>
          <p:cNvSpPr>
            <a:spLocks noGrp="1"/>
          </p:cNvSpPr>
          <p:nvPr>
            <p:ph type="body" sz="quarter" idx="12" hasCustomPrompt="1"/>
          </p:nvPr>
        </p:nvSpPr>
        <p:spPr>
          <a:xfrm>
            <a:off x="2017343" y="3272071"/>
            <a:ext cx="3331992" cy="378896"/>
          </a:xfrm>
          <a:prstGeom prst="rect">
            <a:avLst/>
          </a:prstGeom>
        </p:spPr>
        <p:txBody>
          <a:bodyPr/>
          <a:lstStyle>
            <a:lvl1pPr marL="0" indent="0">
              <a:buNone/>
              <a:defRPr lang="en-US" sz="2000" dirty="0" smtClean="0">
                <a:latin typeface="Museo Sans Cyrl 700" panose="02000000000000000000" pitchFamily="50" charset="-52"/>
              </a:defRPr>
            </a:lvl1pPr>
            <a:lvl2pPr marL="457200" indent="0">
              <a:buNone/>
              <a:defRPr/>
            </a:lvl2pPr>
          </a:lstStyle>
          <a:p>
            <a:pPr lvl="0"/>
            <a:r>
              <a:rPr lang="en-US" dirty="0" err="1"/>
              <a:t>Museo</a:t>
            </a:r>
            <a:r>
              <a:rPr lang="en-US" dirty="0"/>
              <a:t> Sans </a:t>
            </a:r>
            <a:r>
              <a:rPr lang="en-US" dirty="0" err="1"/>
              <a:t>Cyrl</a:t>
            </a:r>
            <a:r>
              <a:rPr lang="en-US" dirty="0"/>
              <a:t> 700</a:t>
            </a:r>
          </a:p>
        </p:txBody>
      </p:sp>
      <p:sp>
        <p:nvSpPr>
          <p:cNvPr id="9" name="Текст 6"/>
          <p:cNvSpPr>
            <a:spLocks noGrp="1"/>
          </p:cNvSpPr>
          <p:nvPr>
            <p:ph type="body" sz="quarter" idx="13" hasCustomPrompt="1"/>
          </p:nvPr>
        </p:nvSpPr>
        <p:spPr>
          <a:xfrm>
            <a:off x="2017343" y="3747647"/>
            <a:ext cx="3331992" cy="2223945"/>
          </a:xfrm>
          <a:prstGeom prst="rect">
            <a:avLst/>
          </a:prstGeom>
        </p:spPr>
        <p:txBody>
          <a:bodyPr/>
          <a:lstStyle>
            <a:lvl1pPr marL="0" indent="0">
              <a:buNone/>
              <a:defRPr lang="en-US" sz="1400" dirty="0" smtClean="0">
                <a:latin typeface="Museo Sans Cyrl 300" panose="02000000000000000000" pitchFamily="50" charset="-52"/>
              </a:defRPr>
            </a:lvl1pPr>
            <a:lvl2pPr marL="457200" indent="0">
              <a:buNone/>
              <a:defRPr/>
            </a:lvl2pPr>
          </a:lstStyle>
          <a:p>
            <a:pPr lvl="0"/>
            <a:r>
              <a:rPr lang="en-US" dirty="0" err="1"/>
              <a:t>Museo</a:t>
            </a:r>
            <a:r>
              <a:rPr lang="en-US" dirty="0"/>
              <a:t> Sans </a:t>
            </a:r>
            <a:r>
              <a:rPr lang="en-US" dirty="0" err="1"/>
              <a:t>Cyrl</a:t>
            </a:r>
            <a:r>
              <a:rPr lang="en-US" dirty="0"/>
              <a:t> 300</a:t>
            </a:r>
          </a:p>
        </p:txBody>
      </p:sp>
      <p:sp>
        <p:nvSpPr>
          <p:cNvPr id="10" name="Текст 6"/>
          <p:cNvSpPr>
            <a:spLocks noGrp="1"/>
          </p:cNvSpPr>
          <p:nvPr>
            <p:ph type="body" sz="quarter" idx="14" hasCustomPrompt="1"/>
          </p:nvPr>
        </p:nvSpPr>
        <p:spPr>
          <a:xfrm>
            <a:off x="6598869" y="2907696"/>
            <a:ext cx="3331992" cy="378896"/>
          </a:xfrm>
          <a:prstGeom prst="rect">
            <a:avLst/>
          </a:prstGeom>
        </p:spPr>
        <p:txBody>
          <a:bodyPr/>
          <a:lstStyle>
            <a:lvl1pPr marL="0" indent="0">
              <a:buNone/>
              <a:defRPr lang="en-US" sz="1800" dirty="0" smtClean="0">
                <a:latin typeface="Museo Sans Cyrl 500" panose="02000000000000000000" charset="-52"/>
              </a:defRPr>
            </a:lvl1pPr>
            <a:lvl2pPr marL="457200" indent="0">
              <a:buNone/>
              <a:defRPr/>
            </a:lvl2pPr>
          </a:lstStyle>
          <a:p>
            <a:pPr lvl="0"/>
            <a:r>
              <a:rPr lang="en-US" dirty="0" err="1"/>
              <a:t>Museo</a:t>
            </a:r>
            <a:r>
              <a:rPr lang="en-US" dirty="0"/>
              <a:t> Sans </a:t>
            </a:r>
            <a:r>
              <a:rPr lang="en-US" dirty="0" err="1"/>
              <a:t>Cyrl</a:t>
            </a:r>
            <a:r>
              <a:rPr lang="en-US" dirty="0"/>
              <a:t> 500</a:t>
            </a:r>
            <a:r>
              <a:rPr lang="uk-UA" dirty="0"/>
              <a:t> учасників</a:t>
            </a:r>
            <a:endParaRPr lang="en-US" dirty="0"/>
          </a:p>
        </p:txBody>
      </p:sp>
      <p:sp>
        <p:nvSpPr>
          <p:cNvPr id="11" name="Текст 6"/>
          <p:cNvSpPr>
            <a:spLocks noGrp="1"/>
          </p:cNvSpPr>
          <p:nvPr>
            <p:ph type="body" sz="quarter" idx="15" hasCustomPrompt="1"/>
          </p:nvPr>
        </p:nvSpPr>
        <p:spPr>
          <a:xfrm>
            <a:off x="6351219" y="3747647"/>
            <a:ext cx="3331992" cy="2223945"/>
          </a:xfrm>
          <a:prstGeom prst="rect">
            <a:avLst/>
          </a:prstGeom>
        </p:spPr>
        <p:txBody>
          <a:bodyPr/>
          <a:lstStyle>
            <a:lvl1pPr marL="0" indent="0">
              <a:buNone/>
              <a:defRPr lang="uk-UA" sz="1000" b="1" smtClean="0">
                <a:effectLst/>
              </a:defRPr>
            </a:lvl1pPr>
            <a:lvl2pPr marL="457200" indent="0">
              <a:buNone/>
              <a:defRPr/>
            </a:lvl2pPr>
          </a:lstStyle>
          <a:p>
            <a:pPr lvl="0"/>
            <a:r>
              <a:rPr lang="en-US" dirty="0" err="1"/>
              <a:t>Museo</a:t>
            </a:r>
            <a:r>
              <a:rPr lang="en-US" dirty="0"/>
              <a:t> S</a:t>
            </a:r>
            <a:r>
              <a:rPr lang="uk-UA" dirty="0"/>
              <a:t> </a:t>
            </a:r>
            <a:r>
              <a:rPr lang="uk-UA" sz="1000" b="1" dirty="0">
                <a:effectLst/>
                <a:latin typeface="Arial" panose="020B0604020202020204" pitchFamily="34" charset="0"/>
                <a:ea typeface="Times New Roman" panose="02020603050405020304" pitchFamily="18" charset="0"/>
              </a:rPr>
              <a:t>часників</a:t>
            </a:r>
            <a:r>
              <a:rPr lang="en-US" dirty="0" err="1"/>
              <a:t>ans</a:t>
            </a:r>
            <a:r>
              <a:rPr lang="en-US" dirty="0"/>
              <a:t> </a:t>
            </a:r>
            <a:r>
              <a:rPr lang="en-US" dirty="0" err="1"/>
              <a:t>Cyrl</a:t>
            </a:r>
            <a:r>
              <a:rPr lang="en-US" dirty="0"/>
              <a:t> 100</a:t>
            </a:r>
          </a:p>
        </p:txBody>
      </p:sp>
      <p:pic>
        <p:nvPicPr>
          <p:cNvPr id="12" name="Рисунок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375" y="386897"/>
            <a:ext cx="1970740" cy="673993"/>
          </a:xfrm>
          <a:prstGeom prst="rect">
            <a:avLst/>
          </a:prstGeom>
        </p:spPr>
      </p:pic>
    </p:spTree>
    <p:extLst>
      <p:ext uri="{BB962C8B-B14F-4D97-AF65-F5344CB8AC3E}">
        <p14:creationId xmlns:p14="http://schemas.microsoft.com/office/powerpoint/2010/main" val="154104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4" name="Текст 9"/>
          <p:cNvSpPr>
            <a:spLocks noGrp="1"/>
          </p:cNvSpPr>
          <p:nvPr>
            <p:ph type="body" sz="quarter" idx="10" hasCustomPrompt="1"/>
          </p:nvPr>
        </p:nvSpPr>
        <p:spPr>
          <a:xfrm>
            <a:off x="320703" y="1441832"/>
            <a:ext cx="11550594" cy="366425"/>
          </a:xfrm>
          <a:prstGeom prst="rect">
            <a:avLst/>
          </a:prstGeom>
        </p:spPr>
        <p:txBody>
          <a:bodyPr/>
          <a:lstStyle>
            <a:lvl1pPr marL="0" indent="0">
              <a:buNone/>
              <a:defRPr sz="2400" baseline="0">
                <a:latin typeface="+mj-lt"/>
              </a:defRPr>
            </a:lvl1pPr>
          </a:lstStyle>
          <a:p>
            <a:r>
              <a:rPr lang="uk-UA" dirty="0">
                <a:solidFill>
                  <a:srgbClr val="004188"/>
                </a:solidFill>
                <a:latin typeface="+mj-lt"/>
              </a:rPr>
              <a:t>Діаграма</a:t>
            </a:r>
            <a:endParaRPr lang="nl-NL" dirty="0">
              <a:solidFill>
                <a:srgbClr val="004188"/>
              </a:solidFill>
              <a:latin typeface="+mj-lt"/>
            </a:endParaRPr>
          </a:p>
        </p:txBody>
      </p:sp>
      <p:sp>
        <p:nvSpPr>
          <p:cNvPr id="5" name="Диаграмма 4"/>
          <p:cNvSpPr>
            <a:spLocks noGrp="1"/>
          </p:cNvSpPr>
          <p:nvPr>
            <p:ph type="chart" sz="quarter" idx="11" hasCustomPrompt="1"/>
          </p:nvPr>
        </p:nvSpPr>
        <p:spPr>
          <a:xfrm>
            <a:off x="3023410" y="2352714"/>
            <a:ext cx="6559128" cy="3897236"/>
          </a:xfrm>
          <a:prstGeom prst="rect">
            <a:avLst/>
          </a:prstGeom>
        </p:spPr>
        <p:txBody>
          <a:bodyPr/>
          <a:lstStyle>
            <a:lvl1pPr marL="0" indent="0">
              <a:buNone/>
              <a:defRPr/>
            </a:lvl1pPr>
          </a:lstStyle>
          <a:p>
            <a:r>
              <a:rPr lang="uk-UA" dirty="0"/>
              <a:t>Діаграма</a:t>
            </a:r>
            <a:endParaRPr lang="ru-RU" dirty="0"/>
          </a:p>
        </p:txBody>
      </p:sp>
      <p:pic>
        <p:nvPicPr>
          <p:cNvPr id="6" name="Рисунок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375" y="386897"/>
            <a:ext cx="1970740" cy="673993"/>
          </a:xfrm>
          <a:prstGeom prst="rect">
            <a:avLst/>
          </a:prstGeom>
        </p:spPr>
      </p:pic>
    </p:spTree>
    <p:extLst>
      <p:ext uri="{BB962C8B-B14F-4D97-AF65-F5344CB8AC3E}">
        <p14:creationId xmlns:p14="http://schemas.microsoft.com/office/powerpoint/2010/main" val="22707439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325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sv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uk-UA" dirty="0"/>
              <a:t>Вплив алкоголю на фізичне здоров’я</a:t>
            </a:r>
            <a:endParaRPr lang="ru-RU" dirty="0"/>
          </a:p>
        </p:txBody>
      </p:sp>
    </p:spTree>
    <p:extLst>
      <p:ext uri="{BB962C8B-B14F-4D97-AF65-F5344CB8AC3E}">
        <p14:creationId xmlns:p14="http://schemas.microsoft.com/office/powerpoint/2010/main" val="1929348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r>
              <a:rPr lang="uk-UA" dirty="0"/>
              <a:t>Репродуктивна система</a:t>
            </a:r>
            <a:endParaRPr lang="ru-RU" dirty="0"/>
          </a:p>
        </p:txBody>
      </p:sp>
      <p:sp>
        <p:nvSpPr>
          <p:cNvPr id="3" name="Прямоугольник 2">
            <a:extLst>
              <a:ext uri="{FF2B5EF4-FFF2-40B4-BE49-F238E27FC236}">
                <a16:creationId xmlns:a16="http://schemas.microsoft.com/office/drawing/2014/main" id="{60CD3949-0E42-4B50-9DDD-B615C3A94BC1}"/>
              </a:ext>
            </a:extLst>
          </p:cNvPr>
          <p:cNvSpPr/>
          <p:nvPr/>
        </p:nvSpPr>
        <p:spPr>
          <a:xfrm>
            <a:off x="2606041" y="3383280"/>
            <a:ext cx="2453639" cy="1323439"/>
          </a:xfrm>
          <a:prstGeom prst="rect">
            <a:avLst/>
          </a:prstGeom>
        </p:spPr>
        <p:txBody>
          <a:bodyPr wrap="square">
            <a:spAutoFit/>
          </a:bodyPr>
          <a:lstStyle/>
          <a:p>
            <a:pPr lvl="0" algn="r">
              <a:defRPr/>
            </a:pPr>
            <a:r>
              <a:rPr lang="uk-UA" sz="2000" dirty="0"/>
              <a:t>Порушення функціонування репродуктивної системи</a:t>
            </a:r>
          </a:p>
        </p:txBody>
      </p:sp>
      <p:sp>
        <p:nvSpPr>
          <p:cNvPr id="4" name="Прямоугольник 3">
            <a:extLst>
              <a:ext uri="{FF2B5EF4-FFF2-40B4-BE49-F238E27FC236}">
                <a16:creationId xmlns:a16="http://schemas.microsoft.com/office/drawing/2014/main" id="{1B969A09-37BE-4BA7-9833-6539E9FFA6DF}"/>
              </a:ext>
            </a:extLst>
          </p:cNvPr>
          <p:cNvSpPr/>
          <p:nvPr/>
        </p:nvSpPr>
        <p:spPr>
          <a:xfrm>
            <a:off x="6400800" y="3383280"/>
            <a:ext cx="5669280" cy="1015663"/>
          </a:xfrm>
          <a:prstGeom prst="rect">
            <a:avLst/>
          </a:prstGeom>
        </p:spPr>
        <p:txBody>
          <a:bodyPr wrap="square">
            <a:spAutoFit/>
          </a:bodyPr>
          <a:lstStyle/>
          <a:p>
            <a:pPr lvl="0">
              <a:defRPr/>
            </a:pPr>
            <a:r>
              <a:rPr lang="uk-UA" sz="2000" dirty="0"/>
              <a:t>Викидні,</a:t>
            </a:r>
          </a:p>
          <a:p>
            <a:pPr lvl="0">
              <a:defRPr/>
            </a:pPr>
            <a:r>
              <a:rPr lang="uk-UA" sz="2000" dirty="0"/>
              <a:t>випадки </a:t>
            </a:r>
            <a:r>
              <a:rPr lang="uk-UA" sz="2000" dirty="0" err="1"/>
              <a:t>мертвонародження</a:t>
            </a:r>
            <a:r>
              <a:rPr lang="uk-UA" sz="2000" dirty="0"/>
              <a:t> </a:t>
            </a:r>
          </a:p>
          <a:p>
            <a:pPr lvl="0">
              <a:defRPr/>
            </a:pPr>
            <a:r>
              <a:rPr lang="uk-UA" sz="2000" dirty="0"/>
              <a:t>або фетальний алкогольний синдром (FASD) </a:t>
            </a:r>
          </a:p>
        </p:txBody>
      </p:sp>
      <p:sp>
        <p:nvSpPr>
          <p:cNvPr id="5" name="Прямоугольник 4">
            <a:extLst>
              <a:ext uri="{FF2B5EF4-FFF2-40B4-BE49-F238E27FC236}">
                <a16:creationId xmlns:a16="http://schemas.microsoft.com/office/drawing/2014/main" id="{4677FB9F-0A11-4435-AB7F-9F551BEBA671}"/>
              </a:ext>
            </a:extLst>
          </p:cNvPr>
          <p:cNvSpPr/>
          <p:nvPr/>
        </p:nvSpPr>
        <p:spPr>
          <a:xfrm>
            <a:off x="139499" y="3383280"/>
            <a:ext cx="1780741" cy="1323439"/>
          </a:xfrm>
          <a:prstGeom prst="rect">
            <a:avLst/>
          </a:prstGeom>
        </p:spPr>
        <p:txBody>
          <a:bodyPr wrap="square">
            <a:spAutoFit/>
          </a:bodyPr>
          <a:lstStyle/>
          <a:p>
            <a:pPr algn="r"/>
            <a:r>
              <a:rPr lang="uk-UA" sz="2000" dirty="0"/>
              <a:t>Регулярне вживання алкоголю у жінок </a:t>
            </a:r>
            <a:endParaRPr lang="ru-RU" sz="2000" dirty="0"/>
          </a:p>
        </p:txBody>
      </p:sp>
      <p:sp>
        <p:nvSpPr>
          <p:cNvPr id="8" name="Стрелка: шеврон 7">
            <a:extLst>
              <a:ext uri="{FF2B5EF4-FFF2-40B4-BE49-F238E27FC236}">
                <a16:creationId xmlns:a16="http://schemas.microsoft.com/office/drawing/2014/main" id="{649163E3-CB9B-45F1-9EA5-BCFEF99AB99B}"/>
              </a:ext>
            </a:extLst>
          </p:cNvPr>
          <p:cNvSpPr/>
          <p:nvPr/>
        </p:nvSpPr>
        <p:spPr>
          <a:xfrm>
            <a:off x="2110740" y="3660279"/>
            <a:ext cx="304800" cy="646331"/>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schemeClr val="tx1"/>
              </a:solidFill>
            </a:endParaRPr>
          </a:p>
        </p:txBody>
      </p:sp>
      <p:sp>
        <p:nvSpPr>
          <p:cNvPr id="9" name="Стрелка: шеврон 8">
            <a:extLst>
              <a:ext uri="{FF2B5EF4-FFF2-40B4-BE49-F238E27FC236}">
                <a16:creationId xmlns:a16="http://schemas.microsoft.com/office/drawing/2014/main" id="{8A3CD7F2-C5D1-4686-987F-10EC524084A0}"/>
              </a:ext>
            </a:extLst>
          </p:cNvPr>
          <p:cNvSpPr/>
          <p:nvPr/>
        </p:nvSpPr>
        <p:spPr>
          <a:xfrm>
            <a:off x="5722620" y="3660279"/>
            <a:ext cx="304800" cy="646331"/>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schemeClr val="tx1"/>
              </a:solidFill>
            </a:endParaRPr>
          </a:p>
        </p:txBody>
      </p:sp>
      <p:sp>
        <p:nvSpPr>
          <p:cNvPr id="10" name="Стрелка: шеврон 9">
            <a:extLst>
              <a:ext uri="{FF2B5EF4-FFF2-40B4-BE49-F238E27FC236}">
                <a16:creationId xmlns:a16="http://schemas.microsoft.com/office/drawing/2014/main" id="{0E4A3271-BB40-4D98-B6BF-28A93405F0B7}"/>
              </a:ext>
            </a:extLst>
          </p:cNvPr>
          <p:cNvSpPr/>
          <p:nvPr/>
        </p:nvSpPr>
        <p:spPr>
          <a:xfrm>
            <a:off x="5440680" y="3660279"/>
            <a:ext cx="304800" cy="646331"/>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solidFill>
                <a:schemeClr val="tx1"/>
              </a:solidFill>
            </a:endParaRPr>
          </a:p>
        </p:txBody>
      </p:sp>
    </p:spTree>
    <p:extLst>
      <p:ext uri="{BB962C8B-B14F-4D97-AF65-F5344CB8AC3E}">
        <p14:creationId xmlns:p14="http://schemas.microsoft.com/office/powerpoint/2010/main" val="100816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EBA1030A-12FA-4D5D-966A-D549FD148C28}"/>
              </a:ext>
            </a:extLst>
          </p:cNvPr>
          <p:cNvGraphicFramePr>
            <a:graphicFrameLocks/>
          </p:cNvGraphicFramePr>
          <p:nvPr>
            <p:extLst>
              <p:ext uri="{D42A27DB-BD31-4B8C-83A1-F6EECF244321}">
                <p14:modId xmlns:p14="http://schemas.microsoft.com/office/powerpoint/2010/main" val="2479781926"/>
              </p:ext>
            </p:extLst>
          </p:nvPr>
        </p:nvGraphicFramePr>
        <p:xfrm>
          <a:off x="585309" y="2274317"/>
          <a:ext cx="10524651" cy="4355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2641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2179983" y="1930817"/>
            <a:ext cx="7009737" cy="584775"/>
          </a:xfrm>
        </p:spPr>
        <p:txBody>
          <a:bodyPr/>
          <a:lstStyle/>
          <a:p>
            <a:r>
              <a:rPr lang="uk-UA" sz="3200" dirty="0">
                <a:solidFill>
                  <a:srgbClr val="C00000"/>
                </a:solidFill>
              </a:rPr>
              <a:t>Онкологічна патологія</a:t>
            </a:r>
            <a:endParaRPr lang="ru-RU" sz="3200" dirty="0">
              <a:solidFill>
                <a:srgbClr val="C00000"/>
              </a:solidFill>
            </a:endParaRPr>
          </a:p>
        </p:txBody>
      </p:sp>
      <p:sp>
        <p:nvSpPr>
          <p:cNvPr id="3" name="Прямоугольник 2">
            <a:extLst>
              <a:ext uri="{FF2B5EF4-FFF2-40B4-BE49-F238E27FC236}">
                <a16:creationId xmlns:a16="http://schemas.microsoft.com/office/drawing/2014/main" id="{059A013E-CCD2-4DBC-AC94-E97BC3EEA691}"/>
              </a:ext>
            </a:extLst>
          </p:cNvPr>
          <p:cNvSpPr/>
          <p:nvPr/>
        </p:nvSpPr>
        <p:spPr>
          <a:xfrm>
            <a:off x="2560320" y="3320385"/>
            <a:ext cx="7239000" cy="400110"/>
          </a:xfrm>
          <a:prstGeom prst="rect">
            <a:avLst/>
          </a:prstGeom>
        </p:spPr>
        <p:txBody>
          <a:bodyPr wrap="square">
            <a:spAutoFit/>
          </a:bodyPr>
          <a:lstStyle/>
          <a:p>
            <a:r>
              <a:rPr lang="uk-UA" sz="2000" dirty="0"/>
              <a:t>до канцерогенів належить вживання алкогольних напоїв</a:t>
            </a:r>
            <a:endParaRPr lang="ru-RU" sz="2000" dirty="0"/>
          </a:p>
        </p:txBody>
      </p:sp>
      <p:sp>
        <p:nvSpPr>
          <p:cNvPr id="5" name="Прямоугольник 4">
            <a:extLst>
              <a:ext uri="{FF2B5EF4-FFF2-40B4-BE49-F238E27FC236}">
                <a16:creationId xmlns:a16="http://schemas.microsoft.com/office/drawing/2014/main" id="{0256A0CD-D1A4-40F9-8E23-CBADE62854EA}"/>
              </a:ext>
            </a:extLst>
          </p:cNvPr>
          <p:cNvSpPr/>
          <p:nvPr/>
        </p:nvSpPr>
        <p:spPr>
          <a:xfrm>
            <a:off x="2179983" y="2451806"/>
            <a:ext cx="6689697" cy="584775"/>
          </a:xfrm>
          <a:prstGeom prst="rect">
            <a:avLst/>
          </a:prstGeom>
        </p:spPr>
        <p:txBody>
          <a:bodyPr wrap="square">
            <a:spAutoFit/>
          </a:bodyPr>
          <a:lstStyle/>
          <a:p>
            <a:r>
              <a:rPr lang="uk-UA" sz="1600" i="1" dirty="0"/>
              <a:t>Звіт про канцерогенез Національної токсикологічної програми </a:t>
            </a:r>
          </a:p>
          <a:p>
            <a:r>
              <a:rPr lang="en-US" sz="1600" i="1" dirty="0"/>
              <a:t>US Department of Health and Human Services </a:t>
            </a:r>
            <a:endParaRPr lang="ru-RU" sz="1600" i="1" dirty="0"/>
          </a:p>
        </p:txBody>
      </p:sp>
      <p:sp>
        <p:nvSpPr>
          <p:cNvPr id="6" name="Прямоугольник 5">
            <a:extLst>
              <a:ext uri="{FF2B5EF4-FFF2-40B4-BE49-F238E27FC236}">
                <a16:creationId xmlns:a16="http://schemas.microsoft.com/office/drawing/2014/main" id="{DD61CCBE-3B3A-4998-8478-BA66EDA7B27D}"/>
              </a:ext>
            </a:extLst>
          </p:cNvPr>
          <p:cNvSpPr/>
          <p:nvPr/>
        </p:nvSpPr>
        <p:spPr>
          <a:xfrm>
            <a:off x="2560320" y="4139590"/>
            <a:ext cx="7406640" cy="707886"/>
          </a:xfrm>
          <a:prstGeom prst="rect">
            <a:avLst/>
          </a:prstGeom>
        </p:spPr>
        <p:txBody>
          <a:bodyPr wrap="square">
            <a:spAutoFit/>
          </a:bodyPr>
          <a:lstStyle/>
          <a:p>
            <a:r>
              <a:rPr lang="uk-UA" sz="2000" dirty="0"/>
              <a:t>чим більше алкоголю вживає особа, тим вищий ризик виникнення раку, асоційованого з алкоголем </a:t>
            </a:r>
            <a:endParaRPr lang="ru-RU" sz="2000" dirty="0"/>
          </a:p>
        </p:txBody>
      </p:sp>
      <p:sp>
        <p:nvSpPr>
          <p:cNvPr id="7" name="Прямоугольник 6">
            <a:extLst>
              <a:ext uri="{FF2B5EF4-FFF2-40B4-BE49-F238E27FC236}">
                <a16:creationId xmlns:a16="http://schemas.microsoft.com/office/drawing/2014/main" id="{9308DD64-FDF8-4146-9080-4F0DE4969505}"/>
              </a:ext>
            </a:extLst>
          </p:cNvPr>
          <p:cNvSpPr/>
          <p:nvPr/>
        </p:nvSpPr>
        <p:spPr>
          <a:xfrm>
            <a:off x="2560320" y="5266561"/>
            <a:ext cx="9585960" cy="707886"/>
          </a:xfrm>
          <a:prstGeom prst="rect">
            <a:avLst/>
          </a:prstGeom>
        </p:spPr>
        <p:txBody>
          <a:bodyPr wrap="square">
            <a:spAutoFit/>
          </a:bodyPr>
          <a:lstStyle/>
          <a:p>
            <a:r>
              <a:rPr lang="uk-UA" sz="2000" dirty="0"/>
              <a:t>у 2009 році приблизно </a:t>
            </a:r>
            <a:r>
              <a:rPr lang="uk-UA" sz="2000" dirty="0">
                <a:solidFill>
                  <a:srgbClr val="C00000"/>
                </a:solidFill>
                <a:latin typeface="+mj-lt"/>
              </a:rPr>
              <a:t>3,5 % усіх </a:t>
            </a:r>
            <a:r>
              <a:rPr lang="uk-UA" sz="2000" dirty="0"/>
              <a:t>смертей від раку в США </a:t>
            </a:r>
          </a:p>
          <a:p>
            <a:r>
              <a:rPr lang="uk-UA" sz="2000" dirty="0"/>
              <a:t>(біля 19500 випадків смерті) були пов’язані з алкоголь-асоційованим раком</a:t>
            </a:r>
            <a:endParaRPr lang="ru-RU" sz="2000" dirty="0"/>
          </a:p>
        </p:txBody>
      </p:sp>
      <p:sp>
        <p:nvSpPr>
          <p:cNvPr id="8" name="Овал 7">
            <a:extLst>
              <a:ext uri="{FF2B5EF4-FFF2-40B4-BE49-F238E27FC236}">
                <a16:creationId xmlns:a16="http://schemas.microsoft.com/office/drawing/2014/main" id="{FFFFF4F0-6A8D-453D-8666-98E532373771}"/>
              </a:ext>
            </a:extLst>
          </p:cNvPr>
          <p:cNvSpPr/>
          <p:nvPr/>
        </p:nvSpPr>
        <p:spPr>
          <a:xfrm>
            <a:off x="2179983" y="3421380"/>
            <a:ext cx="198120" cy="1981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a:extLst>
              <a:ext uri="{FF2B5EF4-FFF2-40B4-BE49-F238E27FC236}">
                <a16:creationId xmlns:a16="http://schemas.microsoft.com/office/drawing/2014/main" id="{45CF75AC-D642-44E6-8E79-FD9B19DA47A6}"/>
              </a:ext>
            </a:extLst>
          </p:cNvPr>
          <p:cNvSpPr/>
          <p:nvPr/>
        </p:nvSpPr>
        <p:spPr>
          <a:xfrm>
            <a:off x="2179983" y="4394473"/>
            <a:ext cx="198120" cy="1981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a:extLst>
              <a:ext uri="{FF2B5EF4-FFF2-40B4-BE49-F238E27FC236}">
                <a16:creationId xmlns:a16="http://schemas.microsoft.com/office/drawing/2014/main" id="{D895E1EE-4E46-4A3C-86A4-3AEC76B35050}"/>
              </a:ext>
            </a:extLst>
          </p:cNvPr>
          <p:cNvSpPr/>
          <p:nvPr/>
        </p:nvSpPr>
        <p:spPr>
          <a:xfrm>
            <a:off x="2179983" y="5521444"/>
            <a:ext cx="198120" cy="1981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39502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r>
              <a:rPr lang="uk-UA" dirty="0"/>
              <a:t>Взаємозв’язок між вживанням алкоголю та розвитком видів раку</a:t>
            </a:r>
            <a:endParaRPr lang="ru-RU" dirty="0"/>
          </a:p>
        </p:txBody>
      </p:sp>
      <p:graphicFrame>
        <p:nvGraphicFramePr>
          <p:cNvPr id="4" name="Content Placeholder 5">
            <a:extLst>
              <a:ext uri="{FF2B5EF4-FFF2-40B4-BE49-F238E27FC236}">
                <a16:creationId xmlns:a16="http://schemas.microsoft.com/office/drawing/2014/main" id="{8D9389A7-0AF7-4225-B75B-3A13F426888B}"/>
              </a:ext>
            </a:extLst>
          </p:cNvPr>
          <p:cNvGraphicFramePr>
            <a:graphicFrameLocks/>
          </p:cNvGraphicFramePr>
          <p:nvPr>
            <p:extLst>
              <p:ext uri="{D42A27DB-BD31-4B8C-83A1-F6EECF244321}">
                <p14:modId xmlns:p14="http://schemas.microsoft.com/office/powerpoint/2010/main" val="720427071"/>
              </p:ext>
            </p:extLst>
          </p:nvPr>
        </p:nvGraphicFramePr>
        <p:xfrm>
          <a:off x="777164" y="2105891"/>
          <a:ext cx="10524651" cy="4355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5673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7193944" y="2601045"/>
            <a:ext cx="4007457" cy="441171"/>
          </a:xfrm>
        </p:spPr>
        <p:txBody>
          <a:bodyPr/>
          <a:lstStyle/>
          <a:p>
            <a:r>
              <a:rPr lang="uk-UA" sz="3200" dirty="0">
                <a:solidFill>
                  <a:srgbClr val="C00000"/>
                </a:solidFill>
              </a:rPr>
              <a:t>Рак голови та шиї</a:t>
            </a:r>
            <a:endParaRPr lang="ru-RU" sz="3200" dirty="0">
              <a:solidFill>
                <a:srgbClr val="C00000"/>
              </a:solidFill>
            </a:endParaRPr>
          </a:p>
        </p:txBody>
      </p:sp>
      <p:sp>
        <p:nvSpPr>
          <p:cNvPr id="4" name="Місце для вмісту 2"/>
          <p:cNvSpPr txBox="1">
            <a:spLocks/>
          </p:cNvSpPr>
          <p:nvPr/>
        </p:nvSpPr>
        <p:spPr>
          <a:xfrm>
            <a:off x="7193944" y="3505801"/>
            <a:ext cx="3324551" cy="1611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dirty="0"/>
              <a:t>рак ротової порожнини</a:t>
            </a:r>
          </a:p>
          <a:p>
            <a:r>
              <a:rPr lang="uk-UA" dirty="0"/>
              <a:t>рак горла</a:t>
            </a:r>
          </a:p>
          <a:p>
            <a:r>
              <a:rPr lang="uk-UA" dirty="0"/>
              <a:t>рак гортані </a:t>
            </a:r>
          </a:p>
          <a:p>
            <a:endParaRPr lang="uk-UA" dirty="0"/>
          </a:p>
        </p:txBody>
      </p:sp>
      <p:sp>
        <p:nvSpPr>
          <p:cNvPr id="3" name="Прямоугольник 2">
            <a:extLst>
              <a:ext uri="{FF2B5EF4-FFF2-40B4-BE49-F238E27FC236}">
                <a16:creationId xmlns:a16="http://schemas.microsoft.com/office/drawing/2014/main" id="{4082395A-2CB9-4265-8407-6D25D45B3AAE}"/>
              </a:ext>
            </a:extLst>
          </p:cNvPr>
          <p:cNvSpPr/>
          <p:nvPr/>
        </p:nvSpPr>
        <p:spPr>
          <a:xfrm>
            <a:off x="853441" y="5117152"/>
            <a:ext cx="4678677" cy="923330"/>
          </a:xfrm>
          <a:prstGeom prst="rect">
            <a:avLst/>
          </a:prstGeom>
        </p:spPr>
        <p:txBody>
          <a:bodyPr wrap="square">
            <a:spAutoFit/>
          </a:bodyPr>
          <a:lstStyle/>
          <a:p>
            <a:pPr lvl="0">
              <a:defRPr/>
            </a:pPr>
            <a:r>
              <a:rPr lang="uk-UA" i="1" dirty="0"/>
              <a:t>Ризик цих видів раку значно вищий серед осіб, які вживають таку кількість алкоголю та також вживають тютюн</a:t>
            </a:r>
          </a:p>
        </p:txBody>
      </p:sp>
      <p:cxnSp>
        <p:nvCxnSpPr>
          <p:cNvPr id="6" name="Прямая соединительная линия 5">
            <a:extLst>
              <a:ext uri="{FF2B5EF4-FFF2-40B4-BE49-F238E27FC236}">
                <a16:creationId xmlns:a16="http://schemas.microsoft.com/office/drawing/2014/main" id="{EA372662-43DE-45D3-A030-2F0E8B0A6BF3}"/>
              </a:ext>
            </a:extLst>
          </p:cNvPr>
          <p:cNvCxnSpPr/>
          <p:nvPr/>
        </p:nvCxnSpPr>
        <p:spPr>
          <a:xfrm>
            <a:off x="6964680" y="2255520"/>
            <a:ext cx="0" cy="353568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Прямоугольник 6">
            <a:extLst>
              <a:ext uri="{FF2B5EF4-FFF2-40B4-BE49-F238E27FC236}">
                <a16:creationId xmlns:a16="http://schemas.microsoft.com/office/drawing/2014/main" id="{BA5266FB-80E9-400B-9F68-742839E44E68}"/>
              </a:ext>
            </a:extLst>
          </p:cNvPr>
          <p:cNvSpPr/>
          <p:nvPr/>
        </p:nvSpPr>
        <p:spPr>
          <a:xfrm>
            <a:off x="853442" y="3851750"/>
            <a:ext cx="4678678" cy="1138773"/>
          </a:xfrm>
          <a:prstGeom prst="rect">
            <a:avLst/>
          </a:prstGeom>
        </p:spPr>
        <p:txBody>
          <a:bodyPr wrap="square">
            <a:spAutoFit/>
          </a:bodyPr>
          <a:lstStyle/>
          <a:p>
            <a:pPr lvl="0">
              <a:defRPr/>
            </a:pPr>
            <a:r>
              <a:rPr lang="uk-UA" sz="2000" dirty="0"/>
              <a:t>особи, які регулярно споживають</a:t>
            </a:r>
          </a:p>
          <a:p>
            <a:pPr lvl="0">
              <a:defRPr/>
            </a:pPr>
            <a:r>
              <a:rPr lang="uk-UA" sz="2800" dirty="0">
                <a:latin typeface="+mj-lt"/>
              </a:rPr>
              <a:t>в 2-3 рази </a:t>
            </a:r>
            <a:r>
              <a:rPr lang="uk-UA" sz="2000" dirty="0"/>
              <a:t>вище ризик розвитку цих видів раку, ніж непитущі</a:t>
            </a:r>
          </a:p>
        </p:txBody>
      </p:sp>
      <p:sp>
        <p:nvSpPr>
          <p:cNvPr id="8" name="Прямоугольник 7">
            <a:extLst>
              <a:ext uri="{FF2B5EF4-FFF2-40B4-BE49-F238E27FC236}">
                <a16:creationId xmlns:a16="http://schemas.microsoft.com/office/drawing/2014/main" id="{732AAA8A-72B0-4912-BB13-42B94427EF39}"/>
              </a:ext>
            </a:extLst>
          </p:cNvPr>
          <p:cNvSpPr/>
          <p:nvPr/>
        </p:nvSpPr>
        <p:spPr>
          <a:xfrm>
            <a:off x="853441" y="2652566"/>
            <a:ext cx="492443" cy="719684"/>
          </a:xfrm>
          <a:prstGeom prst="rect">
            <a:avLst/>
          </a:prstGeom>
        </p:spPr>
        <p:txBody>
          <a:bodyPr wrap="none">
            <a:spAutoFit/>
          </a:bodyPr>
          <a:lstStyle/>
          <a:p>
            <a:pPr>
              <a:lnSpc>
                <a:spcPct val="107000"/>
              </a:lnSpc>
              <a:spcAft>
                <a:spcPts val="800"/>
              </a:spcAft>
            </a:pPr>
            <a:r>
              <a:rPr lang="ru-RU" sz="4000" dirty="0">
                <a:solidFill>
                  <a:srgbClr val="C00000"/>
                </a:solidFill>
                <a:latin typeface="+mj-lt"/>
                <a:ea typeface="Calibri" panose="020F0502020204030204" pitchFamily="34" charset="0"/>
                <a:cs typeface="Calibri" panose="020F0502020204030204" pitchFamily="34" charset="0"/>
              </a:rPr>
              <a:t>≥</a:t>
            </a:r>
            <a:endParaRPr lang="ru-RU" sz="4000" dirty="0">
              <a:solidFill>
                <a:srgbClr val="C00000"/>
              </a:solidFill>
              <a:latin typeface="+mj-lt"/>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B2201F48-6418-4447-BC77-F86342D0B162}"/>
              </a:ext>
            </a:extLst>
          </p:cNvPr>
          <p:cNvSpPr/>
          <p:nvPr/>
        </p:nvSpPr>
        <p:spPr>
          <a:xfrm>
            <a:off x="1066799" y="2771096"/>
            <a:ext cx="1332235" cy="646331"/>
          </a:xfrm>
          <a:prstGeom prst="rect">
            <a:avLst/>
          </a:prstGeom>
        </p:spPr>
        <p:txBody>
          <a:bodyPr wrap="square">
            <a:spAutoFit/>
          </a:bodyPr>
          <a:lstStyle/>
          <a:p>
            <a:pPr algn="r"/>
            <a:r>
              <a:rPr lang="uk-UA" sz="3600" dirty="0">
                <a:solidFill>
                  <a:srgbClr val="C00000"/>
                </a:solidFill>
                <a:latin typeface="+mj-lt"/>
              </a:rPr>
              <a:t>50 г</a:t>
            </a:r>
            <a:endParaRPr lang="ru-RU" sz="3600" dirty="0">
              <a:solidFill>
                <a:srgbClr val="C00000"/>
              </a:solidFill>
            </a:endParaRPr>
          </a:p>
        </p:txBody>
      </p:sp>
      <p:sp>
        <p:nvSpPr>
          <p:cNvPr id="10" name="Прямоугольник 9">
            <a:extLst>
              <a:ext uri="{FF2B5EF4-FFF2-40B4-BE49-F238E27FC236}">
                <a16:creationId xmlns:a16="http://schemas.microsoft.com/office/drawing/2014/main" id="{577E7663-28C8-4C4B-BAD0-1AEFEBE9AB02}"/>
              </a:ext>
            </a:extLst>
          </p:cNvPr>
          <p:cNvSpPr/>
          <p:nvPr/>
        </p:nvSpPr>
        <p:spPr>
          <a:xfrm>
            <a:off x="853441" y="3354288"/>
            <a:ext cx="2367956" cy="400110"/>
          </a:xfrm>
          <a:prstGeom prst="rect">
            <a:avLst/>
          </a:prstGeom>
        </p:spPr>
        <p:txBody>
          <a:bodyPr wrap="none">
            <a:spAutoFit/>
          </a:bodyPr>
          <a:lstStyle/>
          <a:p>
            <a:pPr algn="r"/>
            <a:r>
              <a:rPr lang="uk-UA" sz="2000" dirty="0"/>
              <a:t>алкоголю на день</a:t>
            </a:r>
            <a:endParaRPr lang="ru-RU" sz="2000" dirty="0"/>
          </a:p>
        </p:txBody>
      </p:sp>
    </p:spTree>
    <p:extLst>
      <p:ext uri="{BB962C8B-B14F-4D97-AF65-F5344CB8AC3E}">
        <p14:creationId xmlns:p14="http://schemas.microsoft.com/office/powerpoint/2010/main" val="1925685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716280" y="2072313"/>
            <a:ext cx="7451697" cy="569848"/>
          </a:xfrm>
        </p:spPr>
        <p:txBody>
          <a:bodyPr/>
          <a:lstStyle/>
          <a:p>
            <a:r>
              <a:rPr lang="uk-UA" sz="4000" dirty="0">
                <a:solidFill>
                  <a:srgbClr val="C00000"/>
                </a:solidFill>
              </a:rPr>
              <a:t>Рак стравоходу</a:t>
            </a:r>
            <a:endParaRPr lang="ru-RU" sz="4000" dirty="0">
              <a:solidFill>
                <a:srgbClr val="C00000"/>
              </a:solidFill>
            </a:endParaRPr>
          </a:p>
        </p:txBody>
      </p:sp>
      <p:sp>
        <p:nvSpPr>
          <p:cNvPr id="3" name="Прямоугольник 2">
            <a:extLst>
              <a:ext uri="{FF2B5EF4-FFF2-40B4-BE49-F238E27FC236}">
                <a16:creationId xmlns:a16="http://schemas.microsoft.com/office/drawing/2014/main" id="{96E09AD7-8E86-4B40-9ABF-56E2B33583A1}"/>
              </a:ext>
            </a:extLst>
          </p:cNvPr>
          <p:cNvSpPr/>
          <p:nvPr/>
        </p:nvSpPr>
        <p:spPr>
          <a:xfrm>
            <a:off x="716280" y="3429000"/>
            <a:ext cx="9997440" cy="1200329"/>
          </a:xfrm>
          <a:prstGeom prst="rect">
            <a:avLst/>
          </a:prstGeom>
        </p:spPr>
        <p:txBody>
          <a:bodyPr wrap="square">
            <a:spAutoFit/>
          </a:bodyPr>
          <a:lstStyle/>
          <a:p>
            <a:pPr lvl="0">
              <a:defRPr/>
            </a:pPr>
            <a:r>
              <a:rPr lang="uk-UA" sz="2400" dirty="0"/>
              <a:t>Виявлено, що люди, які успадковують дефіцит ферменту, який </a:t>
            </a:r>
            <a:r>
              <a:rPr lang="uk-UA" sz="2400" dirty="0" err="1"/>
              <a:t>метаболізує</a:t>
            </a:r>
            <a:r>
              <a:rPr lang="uk-UA" sz="2400" dirty="0"/>
              <a:t> алкоголь, істотно підвищують ризик розвитку </a:t>
            </a:r>
            <a:r>
              <a:rPr lang="uk-UA" sz="2400" dirty="0" err="1"/>
              <a:t>плоскоклітинного</a:t>
            </a:r>
            <a:r>
              <a:rPr lang="uk-UA" sz="2400" dirty="0"/>
              <a:t> раку стравоходу, пов’язаного з алкоголем </a:t>
            </a:r>
          </a:p>
        </p:txBody>
      </p:sp>
    </p:spTree>
    <p:extLst>
      <p:ext uri="{BB962C8B-B14F-4D97-AF65-F5344CB8AC3E}">
        <p14:creationId xmlns:p14="http://schemas.microsoft.com/office/powerpoint/2010/main" val="283023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2164743" y="2721992"/>
            <a:ext cx="6643977" cy="478408"/>
          </a:xfrm>
        </p:spPr>
        <p:txBody>
          <a:bodyPr/>
          <a:lstStyle/>
          <a:p>
            <a:r>
              <a:rPr lang="uk-UA" sz="4000" dirty="0">
                <a:solidFill>
                  <a:srgbClr val="C00000"/>
                </a:solidFill>
              </a:rPr>
              <a:t>Рак печінки</a:t>
            </a:r>
            <a:endParaRPr lang="ru-RU" sz="4000" dirty="0">
              <a:solidFill>
                <a:srgbClr val="C00000"/>
              </a:solidFill>
            </a:endParaRPr>
          </a:p>
        </p:txBody>
      </p:sp>
      <p:sp>
        <p:nvSpPr>
          <p:cNvPr id="3" name="Прямоугольник 2">
            <a:extLst>
              <a:ext uri="{FF2B5EF4-FFF2-40B4-BE49-F238E27FC236}">
                <a16:creationId xmlns:a16="http://schemas.microsoft.com/office/drawing/2014/main" id="{C97CAA1D-0474-4E9B-8B39-55081C0E44D5}"/>
              </a:ext>
            </a:extLst>
          </p:cNvPr>
          <p:cNvSpPr/>
          <p:nvPr/>
        </p:nvSpPr>
        <p:spPr>
          <a:xfrm>
            <a:off x="2164743" y="4582775"/>
            <a:ext cx="7498080" cy="1200329"/>
          </a:xfrm>
          <a:prstGeom prst="rect">
            <a:avLst/>
          </a:prstGeom>
        </p:spPr>
        <p:txBody>
          <a:bodyPr wrap="square">
            <a:spAutoFit/>
          </a:bodyPr>
          <a:lstStyle/>
          <a:p>
            <a:pPr lvl="0">
              <a:defRPr/>
            </a:pPr>
            <a:r>
              <a:rPr lang="uk-UA" sz="2400" dirty="0"/>
              <a:t>Вживання алкоголю є незалежним фактором ризику та основною причиною раку печінки – </a:t>
            </a:r>
            <a:r>
              <a:rPr lang="uk-UA" sz="2400" dirty="0" err="1"/>
              <a:t>гепатоцелюлярної</a:t>
            </a:r>
            <a:r>
              <a:rPr lang="uk-UA" sz="2400" dirty="0"/>
              <a:t> карциноми</a:t>
            </a:r>
          </a:p>
        </p:txBody>
      </p:sp>
    </p:spTree>
    <p:extLst>
      <p:ext uri="{BB962C8B-B14F-4D97-AF65-F5344CB8AC3E}">
        <p14:creationId xmlns:p14="http://schemas.microsoft.com/office/powerpoint/2010/main" val="5011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320703" y="1441832"/>
            <a:ext cx="5059017" cy="844168"/>
          </a:xfrm>
        </p:spPr>
        <p:txBody>
          <a:bodyPr/>
          <a:lstStyle/>
          <a:p>
            <a:r>
              <a:rPr lang="uk-UA" sz="3600" dirty="0">
                <a:solidFill>
                  <a:srgbClr val="C00000"/>
                </a:solidFill>
              </a:rPr>
              <a:t>Рак молочної залози</a:t>
            </a:r>
            <a:endParaRPr lang="ru-RU" sz="3600" dirty="0">
              <a:solidFill>
                <a:srgbClr val="C00000"/>
              </a:solidFill>
            </a:endParaRPr>
          </a:p>
        </p:txBody>
      </p:sp>
      <p:sp>
        <p:nvSpPr>
          <p:cNvPr id="3" name="Прямоугольник 2">
            <a:extLst>
              <a:ext uri="{FF2B5EF4-FFF2-40B4-BE49-F238E27FC236}">
                <a16:creationId xmlns:a16="http://schemas.microsoft.com/office/drawing/2014/main" id="{47DD8A1E-AB0A-42F1-A382-34DF1A570BF9}"/>
              </a:ext>
            </a:extLst>
          </p:cNvPr>
          <p:cNvSpPr/>
          <p:nvPr/>
        </p:nvSpPr>
        <p:spPr>
          <a:xfrm>
            <a:off x="5714107" y="3095793"/>
            <a:ext cx="5776853" cy="923330"/>
          </a:xfrm>
          <a:prstGeom prst="rect">
            <a:avLst/>
          </a:prstGeom>
        </p:spPr>
        <p:txBody>
          <a:bodyPr wrap="square">
            <a:spAutoFit/>
          </a:bodyPr>
          <a:lstStyle/>
          <a:p>
            <a:pPr lvl="0">
              <a:defRPr/>
            </a:pPr>
            <a:r>
              <a:rPr lang="uk-UA" dirty="0"/>
              <a:t>Жінки, які випивали більше 45 г алкоголю на день, мали в 1,5 рази більше ризику розвитку раку молочної залози, порівняно з непитущими</a:t>
            </a:r>
          </a:p>
        </p:txBody>
      </p:sp>
      <p:sp>
        <p:nvSpPr>
          <p:cNvPr id="4" name="Прямоугольник 3">
            <a:extLst>
              <a:ext uri="{FF2B5EF4-FFF2-40B4-BE49-F238E27FC236}">
                <a16:creationId xmlns:a16="http://schemas.microsoft.com/office/drawing/2014/main" id="{61F0F466-8F0F-4581-9749-0A25D6EF4F63}"/>
              </a:ext>
            </a:extLst>
          </p:cNvPr>
          <p:cNvSpPr/>
          <p:nvPr/>
        </p:nvSpPr>
        <p:spPr>
          <a:xfrm>
            <a:off x="320703" y="1979414"/>
            <a:ext cx="4738798" cy="369332"/>
          </a:xfrm>
          <a:prstGeom prst="rect">
            <a:avLst/>
          </a:prstGeom>
        </p:spPr>
        <p:txBody>
          <a:bodyPr wrap="none">
            <a:spAutoFit/>
          </a:bodyPr>
          <a:lstStyle/>
          <a:p>
            <a:r>
              <a:rPr lang="uk-UA" dirty="0"/>
              <a:t>більше 100 епідеміологічних досліджень </a:t>
            </a:r>
            <a:endParaRPr lang="ru-RU" dirty="0"/>
          </a:p>
        </p:txBody>
      </p:sp>
      <p:sp>
        <p:nvSpPr>
          <p:cNvPr id="5" name="Прямоугольник 4">
            <a:extLst>
              <a:ext uri="{FF2B5EF4-FFF2-40B4-BE49-F238E27FC236}">
                <a16:creationId xmlns:a16="http://schemas.microsoft.com/office/drawing/2014/main" id="{9B6DB1D3-8104-4187-B98B-0CA5096E4E99}"/>
              </a:ext>
            </a:extLst>
          </p:cNvPr>
          <p:cNvSpPr/>
          <p:nvPr/>
        </p:nvSpPr>
        <p:spPr>
          <a:xfrm>
            <a:off x="320703" y="2738512"/>
            <a:ext cx="4098897" cy="923330"/>
          </a:xfrm>
          <a:prstGeom prst="rect">
            <a:avLst/>
          </a:prstGeom>
        </p:spPr>
        <p:txBody>
          <a:bodyPr wrap="square">
            <a:spAutoFit/>
          </a:bodyPr>
          <a:lstStyle/>
          <a:p>
            <a:r>
              <a:rPr lang="uk-UA" dirty="0">
                <a:solidFill>
                  <a:srgbClr val="C00000"/>
                </a:solidFill>
              </a:rPr>
              <a:t>ПІДВИЩЕНИЙ РИЗИК </a:t>
            </a:r>
            <a:r>
              <a:rPr lang="uk-UA" dirty="0"/>
              <a:t>раку молочної залози, пов'язаний із збільшенням споживання алкоголю</a:t>
            </a:r>
            <a:endParaRPr lang="ru-RU" dirty="0"/>
          </a:p>
        </p:txBody>
      </p:sp>
      <p:sp>
        <p:nvSpPr>
          <p:cNvPr id="6" name="Прямоугольник 5">
            <a:extLst>
              <a:ext uri="{FF2B5EF4-FFF2-40B4-BE49-F238E27FC236}">
                <a16:creationId xmlns:a16="http://schemas.microsoft.com/office/drawing/2014/main" id="{0999AEAF-1863-4144-9F00-D555BE925F1F}"/>
              </a:ext>
            </a:extLst>
          </p:cNvPr>
          <p:cNvSpPr/>
          <p:nvPr/>
        </p:nvSpPr>
        <p:spPr>
          <a:xfrm>
            <a:off x="5652919" y="2414900"/>
            <a:ext cx="6218377" cy="923330"/>
          </a:xfrm>
          <a:prstGeom prst="rect">
            <a:avLst/>
          </a:prstGeom>
        </p:spPr>
        <p:txBody>
          <a:bodyPr wrap="square">
            <a:spAutoFit/>
          </a:bodyPr>
          <a:lstStyle/>
          <a:p>
            <a:r>
              <a:rPr lang="uk-UA" dirty="0"/>
              <a:t>мета-аналіз 53 з цих досліджень, що включав загалом 58 000 жінок, з діагнозом рак молочної залози</a:t>
            </a:r>
            <a:endParaRPr lang="ru-RU" dirty="0"/>
          </a:p>
          <a:p>
            <a:r>
              <a:rPr lang="uk-UA" dirty="0"/>
              <a:t> </a:t>
            </a:r>
            <a:endParaRPr lang="ru-RU" dirty="0"/>
          </a:p>
        </p:txBody>
      </p:sp>
      <p:pic>
        <p:nvPicPr>
          <p:cNvPr id="8" name="Рисунок 7" descr="Линия со стрелкой: небольшой изгиб">
            <a:extLst>
              <a:ext uri="{FF2B5EF4-FFF2-40B4-BE49-F238E27FC236}">
                <a16:creationId xmlns:a16="http://schemas.microsoft.com/office/drawing/2014/main" id="{ADD0F796-C1D6-4825-879F-A2FE203651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263975">
            <a:off x="5329066" y="2891755"/>
            <a:ext cx="616842" cy="616842"/>
          </a:xfrm>
          <a:prstGeom prst="rect">
            <a:avLst/>
          </a:prstGeom>
        </p:spPr>
      </p:pic>
      <p:sp>
        <p:nvSpPr>
          <p:cNvPr id="10" name="Прямоугольник 9">
            <a:extLst>
              <a:ext uri="{FF2B5EF4-FFF2-40B4-BE49-F238E27FC236}">
                <a16:creationId xmlns:a16="http://schemas.microsoft.com/office/drawing/2014/main" id="{B786E369-3450-4EBD-AA98-A73A65B9D0E2}"/>
              </a:ext>
            </a:extLst>
          </p:cNvPr>
          <p:cNvSpPr/>
          <p:nvPr/>
        </p:nvSpPr>
        <p:spPr>
          <a:xfrm>
            <a:off x="320702" y="4753220"/>
            <a:ext cx="10240618" cy="646331"/>
          </a:xfrm>
          <a:prstGeom prst="rect">
            <a:avLst/>
          </a:prstGeom>
        </p:spPr>
        <p:txBody>
          <a:bodyPr wrap="square">
            <a:spAutoFit/>
          </a:bodyPr>
          <a:lstStyle/>
          <a:p>
            <a:r>
              <a:rPr lang="uk-UA" dirty="0"/>
              <a:t>Дослідження "Мільйон жінок" (</a:t>
            </a:r>
            <a:r>
              <a:rPr lang="en-US" dirty="0"/>
              <a:t>The Million Women Study</a:t>
            </a:r>
            <a:r>
              <a:rPr lang="uk-UA" dirty="0"/>
              <a:t>) у Сполученому Королівстві,</a:t>
            </a:r>
          </a:p>
          <a:p>
            <a:r>
              <a:rPr lang="uk-UA" dirty="0"/>
              <a:t>в яке було включено понад 28 000 жінок, з діагнозом рак молочної залози</a:t>
            </a:r>
            <a:endParaRPr lang="ru-RU" dirty="0"/>
          </a:p>
        </p:txBody>
      </p:sp>
      <p:pic>
        <p:nvPicPr>
          <p:cNvPr id="11" name="Рисунок 10" descr="Линия со стрелкой: небольшой изгиб">
            <a:extLst>
              <a:ext uri="{FF2B5EF4-FFF2-40B4-BE49-F238E27FC236}">
                <a16:creationId xmlns:a16="http://schemas.microsoft.com/office/drawing/2014/main" id="{717E71CF-190B-4790-B6B8-562E02136D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67629">
            <a:off x="5026297" y="2253071"/>
            <a:ext cx="784020" cy="784020"/>
          </a:xfrm>
          <a:prstGeom prst="rect">
            <a:avLst/>
          </a:prstGeom>
        </p:spPr>
      </p:pic>
      <p:cxnSp>
        <p:nvCxnSpPr>
          <p:cNvPr id="13" name="Прямая соединительная линия 12">
            <a:extLst>
              <a:ext uri="{FF2B5EF4-FFF2-40B4-BE49-F238E27FC236}">
                <a16:creationId xmlns:a16="http://schemas.microsoft.com/office/drawing/2014/main" id="{A95859FB-1D78-4340-AA0E-33466A644C1F}"/>
              </a:ext>
            </a:extLst>
          </p:cNvPr>
          <p:cNvCxnSpPr/>
          <p:nvPr/>
        </p:nvCxnSpPr>
        <p:spPr>
          <a:xfrm flipV="1">
            <a:off x="320703" y="4268538"/>
            <a:ext cx="11688417" cy="380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F59125F2-68E8-45A1-8FE8-724DDFE9A064}"/>
              </a:ext>
            </a:extLst>
          </p:cNvPr>
          <p:cNvSpPr/>
          <p:nvPr/>
        </p:nvSpPr>
        <p:spPr>
          <a:xfrm>
            <a:off x="1079277" y="5421840"/>
            <a:ext cx="10640283" cy="923330"/>
          </a:xfrm>
          <a:prstGeom prst="rect">
            <a:avLst/>
          </a:prstGeom>
        </p:spPr>
        <p:txBody>
          <a:bodyPr wrap="square">
            <a:spAutoFit/>
          </a:bodyPr>
          <a:lstStyle/>
          <a:p>
            <a:r>
              <a:rPr lang="uk-UA" dirty="0">
                <a:solidFill>
                  <a:srgbClr val="C00000"/>
                </a:solidFill>
              </a:rPr>
              <a:t>ВИЩА ОЦІНКА РИЗИКУ РАКУ МОЛОЧНОЇ ЗАЛОЗИ </a:t>
            </a:r>
          </a:p>
          <a:p>
            <a:r>
              <a:rPr lang="uk-UA" dirty="0"/>
              <a:t>при низькому та помірному рівні вживанні алкоголю: кожні 10 г вживаного алкоголю на день було пов’язано з 12% підвищенням ризику раку молочної залози</a:t>
            </a:r>
            <a:endParaRPr lang="ru-RU" dirty="0"/>
          </a:p>
        </p:txBody>
      </p:sp>
      <p:pic>
        <p:nvPicPr>
          <p:cNvPr id="15" name="Рисунок 14" descr="Линия со стрелкой: небольшой изгиб">
            <a:extLst>
              <a:ext uri="{FF2B5EF4-FFF2-40B4-BE49-F238E27FC236}">
                <a16:creationId xmlns:a16="http://schemas.microsoft.com/office/drawing/2014/main" id="{366FF556-C23A-4B7A-94FC-1AC78268BE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263975">
            <a:off x="558945" y="5366086"/>
            <a:ext cx="616842" cy="616842"/>
          </a:xfrm>
          <a:prstGeom prst="rect">
            <a:avLst/>
          </a:prstGeom>
        </p:spPr>
      </p:pic>
    </p:spTree>
    <p:extLst>
      <p:ext uri="{BB962C8B-B14F-4D97-AF65-F5344CB8AC3E}">
        <p14:creationId xmlns:p14="http://schemas.microsoft.com/office/powerpoint/2010/main" val="537626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823623" y="1985509"/>
            <a:ext cx="5196177" cy="598226"/>
          </a:xfrm>
        </p:spPr>
        <p:txBody>
          <a:bodyPr/>
          <a:lstStyle/>
          <a:p>
            <a:r>
              <a:rPr lang="uk-UA" sz="3600" dirty="0" err="1">
                <a:solidFill>
                  <a:srgbClr val="C00000"/>
                </a:solidFill>
              </a:rPr>
              <a:t>Колоректальний</a:t>
            </a:r>
            <a:r>
              <a:rPr lang="uk-UA" sz="3600" dirty="0">
                <a:solidFill>
                  <a:srgbClr val="C00000"/>
                </a:solidFill>
              </a:rPr>
              <a:t> рак</a:t>
            </a:r>
            <a:endParaRPr lang="ru-RU" sz="3600" dirty="0">
              <a:solidFill>
                <a:srgbClr val="C00000"/>
              </a:solidFill>
            </a:endParaRPr>
          </a:p>
        </p:txBody>
      </p:sp>
      <p:sp>
        <p:nvSpPr>
          <p:cNvPr id="3" name="Прямоугольник 2">
            <a:extLst>
              <a:ext uri="{FF2B5EF4-FFF2-40B4-BE49-F238E27FC236}">
                <a16:creationId xmlns:a16="http://schemas.microsoft.com/office/drawing/2014/main" id="{A9FF1D90-AFB2-4C40-9A4E-5042E457CC10}"/>
              </a:ext>
            </a:extLst>
          </p:cNvPr>
          <p:cNvSpPr/>
          <p:nvPr/>
        </p:nvSpPr>
        <p:spPr>
          <a:xfrm>
            <a:off x="3581730" y="3800561"/>
            <a:ext cx="7497750" cy="1138773"/>
          </a:xfrm>
          <a:prstGeom prst="rect">
            <a:avLst/>
          </a:prstGeom>
        </p:spPr>
        <p:txBody>
          <a:bodyPr wrap="square">
            <a:spAutoFit/>
          </a:bodyPr>
          <a:lstStyle/>
          <a:p>
            <a:pPr lvl="0">
              <a:defRPr/>
            </a:pPr>
            <a:r>
              <a:rPr lang="uk-UA" sz="2000" dirty="0"/>
              <a:t>особи, які регулярно вживали мали </a:t>
            </a:r>
          </a:p>
          <a:p>
            <a:pPr lvl="0">
              <a:defRPr/>
            </a:pPr>
            <a:r>
              <a:rPr lang="uk-UA" sz="2800" dirty="0">
                <a:latin typeface="+mj-lt"/>
              </a:rPr>
              <a:t>в 1,5 рази </a:t>
            </a:r>
            <a:r>
              <a:rPr lang="uk-UA" sz="2000" dirty="0"/>
              <a:t>більше ризику розвитку раку прямої кишки, порівняно з  непитущими або тими, хто вживає епізодично </a:t>
            </a:r>
          </a:p>
        </p:txBody>
      </p:sp>
      <p:sp>
        <p:nvSpPr>
          <p:cNvPr id="4" name="Прямоугольник 3">
            <a:extLst>
              <a:ext uri="{FF2B5EF4-FFF2-40B4-BE49-F238E27FC236}">
                <a16:creationId xmlns:a16="http://schemas.microsoft.com/office/drawing/2014/main" id="{3AB309B9-1A94-419F-AFA3-35F1F8724686}"/>
              </a:ext>
            </a:extLst>
          </p:cNvPr>
          <p:cNvSpPr/>
          <p:nvPr/>
        </p:nvSpPr>
        <p:spPr>
          <a:xfrm>
            <a:off x="823623" y="2569528"/>
            <a:ext cx="8305800" cy="646331"/>
          </a:xfrm>
          <a:prstGeom prst="rect">
            <a:avLst/>
          </a:prstGeom>
        </p:spPr>
        <p:txBody>
          <a:bodyPr wrap="square">
            <a:spAutoFit/>
          </a:bodyPr>
          <a:lstStyle/>
          <a:p>
            <a:r>
              <a:rPr lang="uk-UA" dirty="0"/>
              <a:t>дані мета-аналізу 57 </a:t>
            </a:r>
            <a:r>
              <a:rPr lang="uk-UA" dirty="0" err="1"/>
              <a:t>когортних</a:t>
            </a:r>
            <a:r>
              <a:rPr lang="uk-UA" dirty="0"/>
              <a:t> та контрольованих досліджень, які вивчали зв'язок між вживанням алкоголю та ризиком раку прямої кишки</a:t>
            </a:r>
            <a:endParaRPr lang="ru-RU" dirty="0"/>
          </a:p>
        </p:txBody>
      </p:sp>
      <p:sp>
        <p:nvSpPr>
          <p:cNvPr id="5" name="Прямоугольник 4">
            <a:extLst>
              <a:ext uri="{FF2B5EF4-FFF2-40B4-BE49-F238E27FC236}">
                <a16:creationId xmlns:a16="http://schemas.microsoft.com/office/drawing/2014/main" id="{1A69016E-BD56-4395-8891-D50649EC0A81}"/>
              </a:ext>
            </a:extLst>
          </p:cNvPr>
          <p:cNvSpPr/>
          <p:nvPr/>
        </p:nvSpPr>
        <p:spPr>
          <a:xfrm>
            <a:off x="3581730" y="5232906"/>
            <a:ext cx="8046390" cy="830997"/>
          </a:xfrm>
          <a:prstGeom prst="rect">
            <a:avLst/>
          </a:prstGeom>
        </p:spPr>
        <p:txBody>
          <a:bodyPr wrap="square">
            <a:spAutoFit/>
          </a:bodyPr>
          <a:lstStyle/>
          <a:p>
            <a:r>
              <a:rPr lang="uk-UA" sz="2000" dirty="0"/>
              <a:t>спостерігалося невелике </a:t>
            </a:r>
          </a:p>
          <a:p>
            <a:r>
              <a:rPr lang="uk-UA" sz="2800" dirty="0">
                <a:latin typeface="+mj-lt"/>
              </a:rPr>
              <a:t>на 7% </a:t>
            </a:r>
            <a:r>
              <a:rPr lang="uk-UA" sz="2000" dirty="0"/>
              <a:t>підвищення ризику розвитку </a:t>
            </a:r>
            <a:r>
              <a:rPr lang="uk-UA" sz="2000" dirty="0" err="1"/>
              <a:t>колоректального</a:t>
            </a:r>
            <a:r>
              <a:rPr lang="uk-UA" sz="2000" dirty="0"/>
              <a:t> раку</a:t>
            </a:r>
            <a:endParaRPr lang="ru-RU" sz="2000" dirty="0"/>
          </a:p>
        </p:txBody>
      </p:sp>
      <p:sp>
        <p:nvSpPr>
          <p:cNvPr id="6" name="Прямоугольник 5">
            <a:extLst>
              <a:ext uri="{FF2B5EF4-FFF2-40B4-BE49-F238E27FC236}">
                <a16:creationId xmlns:a16="http://schemas.microsoft.com/office/drawing/2014/main" id="{D63F8966-EE20-456C-AE2C-33022545448F}"/>
              </a:ext>
            </a:extLst>
          </p:cNvPr>
          <p:cNvSpPr/>
          <p:nvPr/>
        </p:nvSpPr>
        <p:spPr>
          <a:xfrm>
            <a:off x="685801" y="5232906"/>
            <a:ext cx="2621279" cy="1138773"/>
          </a:xfrm>
          <a:prstGeom prst="rect">
            <a:avLst/>
          </a:prstGeom>
        </p:spPr>
        <p:txBody>
          <a:bodyPr wrap="square">
            <a:spAutoFit/>
          </a:bodyPr>
          <a:lstStyle/>
          <a:p>
            <a:pPr algn="r"/>
            <a:r>
              <a:rPr lang="uk-UA" sz="2800" dirty="0">
                <a:solidFill>
                  <a:schemeClr val="accent2"/>
                </a:solidFill>
                <a:latin typeface="+mj-lt"/>
              </a:rPr>
              <a:t>на кожні 10 г</a:t>
            </a:r>
          </a:p>
          <a:p>
            <a:pPr algn="r"/>
            <a:r>
              <a:rPr lang="uk-UA" sz="2000" dirty="0"/>
              <a:t>вживаного алкоголю на день</a:t>
            </a:r>
            <a:endParaRPr lang="ru-RU" sz="2000" dirty="0"/>
          </a:p>
        </p:txBody>
      </p:sp>
      <p:sp>
        <p:nvSpPr>
          <p:cNvPr id="7" name="Прямоугольник 6">
            <a:extLst>
              <a:ext uri="{FF2B5EF4-FFF2-40B4-BE49-F238E27FC236}">
                <a16:creationId xmlns:a16="http://schemas.microsoft.com/office/drawing/2014/main" id="{E0243460-EF6A-4ACC-83B8-BAA7EDA7C3FD}"/>
              </a:ext>
            </a:extLst>
          </p:cNvPr>
          <p:cNvSpPr/>
          <p:nvPr/>
        </p:nvSpPr>
        <p:spPr>
          <a:xfrm>
            <a:off x="2093382" y="3682031"/>
            <a:ext cx="431528" cy="594265"/>
          </a:xfrm>
          <a:prstGeom prst="rect">
            <a:avLst/>
          </a:prstGeom>
        </p:spPr>
        <p:txBody>
          <a:bodyPr wrap="none">
            <a:spAutoFit/>
          </a:bodyPr>
          <a:lstStyle/>
          <a:p>
            <a:pPr>
              <a:lnSpc>
                <a:spcPct val="107000"/>
              </a:lnSpc>
              <a:spcAft>
                <a:spcPts val="800"/>
              </a:spcAft>
            </a:pPr>
            <a:r>
              <a:rPr lang="ru-RU" sz="3200" dirty="0">
                <a:solidFill>
                  <a:schemeClr val="accent2"/>
                </a:solidFill>
                <a:latin typeface="+mj-lt"/>
                <a:ea typeface="Calibri" panose="020F0502020204030204" pitchFamily="34" charset="0"/>
                <a:cs typeface="Calibri" panose="020F0502020204030204" pitchFamily="34" charset="0"/>
              </a:rPr>
              <a:t>≥</a:t>
            </a:r>
            <a:endParaRPr lang="ru-RU" sz="3200" dirty="0">
              <a:solidFill>
                <a:schemeClr val="accent2"/>
              </a:solidFill>
              <a:latin typeface="+mj-lt"/>
              <a:ea typeface="Calibri" panose="020F0502020204030204" pitchFamily="34"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ECAA40E4-F008-42C0-A297-DAA272D1063F}"/>
              </a:ext>
            </a:extLst>
          </p:cNvPr>
          <p:cNvSpPr/>
          <p:nvPr/>
        </p:nvSpPr>
        <p:spPr>
          <a:xfrm>
            <a:off x="2240132" y="3800561"/>
            <a:ext cx="1066948" cy="523220"/>
          </a:xfrm>
          <a:prstGeom prst="rect">
            <a:avLst/>
          </a:prstGeom>
        </p:spPr>
        <p:txBody>
          <a:bodyPr wrap="square">
            <a:spAutoFit/>
          </a:bodyPr>
          <a:lstStyle/>
          <a:p>
            <a:pPr algn="r"/>
            <a:r>
              <a:rPr lang="uk-UA" sz="2800" dirty="0">
                <a:solidFill>
                  <a:schemeClr val="accent2"/>
                </a:solidFill>
                <a:latin typeface="+mj-lt"/>
              </a:rPr>
              <a:t>50 г</a:t>
            </a:r>
            <a:endParaRPr lang="ru-RU" sz="2800" dirty="0">
              <a:solidFill>
                <a:schemeClr val="accent2"/>
              </a:solidFill>
            </a:endParaRPr>
          </a:p>
        </p:txBody>
      </p:sp>
      <p:sp>
        <p:nvSpPr>
          <p:cNvPr id="9" name="Прямоугольник 8">
            <a:extLst>
              <a:ext uri="{FF2B5EF4-FFF2-40B4-BE49-F238E27FC236}">
                <a16:creationId xmlns:a16="http://schemas.microsoft.com/office/drawing/2014/main" id="{3612C184-EFE0-4A29-A436-BE20746FC07D}"/>
              </a:ext>
            </a:extLst>
          </p:cNvPr>
          <p:cNvSpPr/>
          <p:nvPr/>
        </p:nvSpPr>
        <p:spPr>
          <a:xfrm>
            <a:off x="939124" y="4398173"/>
            <a:ext cx="2367956" cy="400110"/>
          </a:xfrm>
          <a:prstGeom prst="rect">
            <a:avLst/>
          </a:prstGeom>
        </p:spPr>
        <p:txBody>
          <a:bodyPr wrap="none">
            <a:spAutoFit/>
          </a:bodyPr>
          <a:lstStyle/>
          <a:p>
            <a:pPr algn="r"/>
            <a:r>
              <a:rPr lang="uk-UA" sz="2000" dirty="0"/>
              <a:t>алкоголю на день</a:t>
            </a:r>
            <a:endParaRPr lang="ru-RU" sz="2000" dirty="0"/>
          </a:p>
        </p:txBody>
      </p:sp>
    </p:spTree>
    <p:extLst>
      <p:ext uri="{BB962C8B-B14F-4D97-AF65-F5344CB8AC3E}">
        <p14:creationId xmlns:p14="http://schemas.microsoft.com/office/powerpoint/2010/main" val="23355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3000791" y="2051432"/>
            <a:ext cx="5000209" cy="996568"/>
          </a:xfrm>
        </p:spPr>
        <p:txBody>
          <a:bodyPr/>
          <a:lstStyle/>
          <a:p>
            <a:r>
              <a:rPr lang="uk-UA" sz="3200" dirty="0">
                <a:solidFill>
                  <a:srgbClr val="C00000"/>
                </a:solidFill>
              </a:rPr>
              <a:t>Негативний вплив вживання алкоголю</a:t>
            </a:r>
            <a:endParaRPr lang="ru-RU" sz="3200" dirty="0">
              <a:solidFill>
                <a:srgbClr val="C00000"/>
              </a:solidFill>
            </a:endParaRPr>
          </a:p>
        </p:txBody>
      </p:sp>
      <p:sp>
        <p:nvSpPr>
          <p:cNvPr id="3" name="Місце для вмісту 2"/>
          <p:cNvSpPr txBox="1">
            <a:spLocks/>
          </p:cNvSpPr>
          <p:nvPr/>
        </p:nvSpPr>
        <p:spPr>
          <a:xfrm>
            <a:off x="3000791" y="3595216"/>
            <a:ext cx="4603969" cy="2089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dirty="0"/>
              <a:t>фізичне здоров’я</a:t>
            </a:r>
          </a:p>
          <a:p>
            <a:r>
              <a:rPr lang="uk-UA" dirty="0"/>
              <a:t>психічне здоров’я </a:t>
            </a:r>
          </a:p>
          <a:p>
            <a:r>
              <a:rPr lang="uk-UA" dirty="0"/>
              <a:t>соціальний добробут</a:t>
            </a:r>
          </a:p>
          <a:p>
            <a:r>
              <a:rPr lang="uk-UA" dirty="0"/>
              <a:t>функціонування </a:t>
            </a:r>
          </a:p>
        </p:txBody>
      </p:sp>
    </p:spTree>
    <p:extLst>
      <p:ext uri="{BB962C8B-B14F-4D97-AF65-F5344CB8AC3E}">
        <p14:creationId xmlns:p14="http://schemas.microsoft.com/office/powerpoint/2010/main" val="290631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2545080" y="2556486"/>
            <a:ext cx="6445857" cy="698321"/>
          </a:xfrm>
        </p:spPr>
        <p:txBody>
          <a:bodyPr/>
          <a:lstStyle/>
          <a:p>
            <a:r>
              <a:rPr lang="uk-UA" sz="4000" dirty="0">
                <a:solidFill>
                  <a:srgbClr val="C00000"/>
                </a:solidFill>
              </a:rPr>
              <a:t>Наслідки для здоров’я</a:t>
            </a:r>
            <a:endParaRPr lang="ru-RU" sz="4000" dirty="0">
              <a:solidFill>
                <a:srgbClr val="C00000"/>
              </a:solidFill>
            </a:endParaRPr>
          </a:p>
        </p:txBody>
      </p:sp>
      <p:sp>
        <p:nvSpPr>
          <p:cNvPr id="3" name="Прямоугольник 2"/>
          <p:cNvSpPr/>
          <p:nvPr/>
        </p:nvSpPr>
        <p:spPr>
          <a:xfrm>
            <a:off x="3002943" y="4309293"/>
            <a:ext cx="4099560" cy="523220"/>
          </a:xfrm>
          <a:prstGeom prst="rect">
            <a:avLst/>
          </a:prstGeom>
        </p:spPr>
        <p:txBody>
          <a:bodyPr wrap="square">
            <a:spAutoFit/>
          </a:bodyPr>
          <a:lstStyle/>
          <a:p>
            <a:r>
              <a:rPr lang="uk-UA" sz="2800" dirty="0"/>
              <a:t>довгострокові </a:t>
            </a:r>
            <a:endParaRPr lang="en-US" sz="2800" dirty="0"/>
          </a:p>
        </p:txBody>
      </p:sp>
      <p:sp>
        <p:nvSpPr>
          <p:cNvPr id="4" name="Прямоугольник 3">
            <a:extLst>
              <a:ext uri="{FF2B5EF4-FFF2-40B4-BE49-F238E27FC236}">
                <a16:creationId xmlns:a16="http://schemas.microsoft.com/office/drawing/2014/main" id="{CB733DF1-7CC0-4223-9FDF-91BC67F00FEA}"/>
              </a:ext>
            </a:extLst>
          </p:cNvPr>
          <p:cNvSpPr/>
          <p:nvPr/>
        </p:nvSpPr>
        <p:spPr>
          <a:xfrm>
            <a:off x="3002943" y="3603193"/>
            <a:ext cx="3732142" cy="523220"/>
          </a:xfrm>
          <a:prstGeom prst="rect">
            <a:avLst/>
          </a:prstGeom>
        </p:spPr>
        <p:txBody>
          <a:bodyPr wrap="square">
            <a:spAutoFit/>
          </a:bodyPr>
          <a:lstStyle/>
          <a:p>
            <a:r>
              <a:rPr lang="uk-UA" sz="2800" dirty="0"/>
              <a:t>короткострокові</a:t>
            </a:r>
          </a:p>
        </p:txBody>
      </p:sp>
      <p:sp>
        <p:nvSpPr>
          <p:cNvPr id="7" name="Овал 6">
            <a:extLst>
              <a:ext uri="{FF2B5EF4-FFF2-40B4-BE49-F238E27FC236}">
                <a16:creationId xmlns:a16="http://schemas.microsoft.com/office/drawing/2014/main" id="{EA3A5B2D-99BC-4E53-8EE0-B3AC8177C5C4}"/>
              </a:ext>
            </a:extLst>
          </p:cNvPr>
          <p:cNvSpPr/>
          <p:nvPr/>
        </p:nvSpPr>
        <p:spPr>
          <a:xfrm>
            <a:off x="2545080" y="3773363"/>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a:extLst>
              <a:ext uri="{FF2B5EF4-FFF2-40B4-BE49-F238E27FC236}">
                <a16:creationId xmlns:a16="http://schemas.microsoft.com/office/drawing/2014/main" id="{1E47B0C1-8992-41B7-9C0E-3DCCF2618250}"/>
              </a:ext>
            </a:extLst>
          </p:cNvPr>
          <p:cNvSpPr/>
          <p:nvPr/>
        </p:nvSpPr>
        <p:spPr>
          <a:xfrm>
            <a:off x="2545080" y="4479463"/>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2276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636630" y="1685672"/>
            <a:ext cx="8823297" cy="614854"/>
          </a:xfrm>
        </p:spPr>
        <p:txBody>
          <a:bodyPr/>
          <a:lstStyle/>
          <a:p>
            <a:r>
              <a:rPr lang="uk-UA" sz="3200" dirty="0">
                <a:solidFill>
                  <a:schemeClr val="accent2"/>
                </a:solidFill>
              </a:rPr>
              <a:t>Короткотермінові ризики для здоров’я</a:t>
            </a:r>
            <a:endParaRPr lang="ru-RU" sz="3200" dirty="0">
              <a:solidFill>
                <a:schemeClr val="accent2"/>
              </a:solidFill>
            </a:endParaRPr>
          </a:p>
        </p:txBody>
      </p:sp>
      <p:sp>
        <p:nvSpPr>
          <p:cNvPr id="3" name="Прямоугольник 2"/>
          <p:cNvSpPr/>
          <p:nvPr/>
        </p:nvSpPr>
        <p:spPr>
          <a:xfrm>
            <a:off x="1636630" y="2696414"/>
            <a:ext cx="10296290" cy="3477875"/>
          </a:xfrm>
          <a:prstGeom prst="rect">
            <a:avLst/>
          </a:prstGeom>
        </p:spPr>
        <p:txBody>
          <a:bodyPr wrap="square">
            <a:spAutoFit/>
          </a:bodyPr>
          <a:lstStyle/>
          <a:p>
            <a:pPr marL="285750" indent="-285750">
              <a:spcAft>
                <a:spcPts val="600"/>
              </a:spcAft>
              <a:buFont typeface="Arial" panose="020B0604020202020204" pitchFamily="34" charset="0"/>
              <a:buChar char="•"/>
            </a:pPr>
            <a:r>
              <a:rPr lang="uk-UA" sz="2000" dirty="0"/>
              <a:t>травми - внаслідок ДТП, падіння, утоплення та опіки</a:t>
            </a:r>
          </a:p>
          <a:p>
            <a:pPr marL="285750" indent="-285750">
              <a:spcAft>
                <a:spcPts val="600"/>
              </a:spcAft>
              <a:buFont typeface="Arial" panose="020B0604020202020204" pitchFamily="34" charset="0"/>
              <a:buChar char="•"/>
            </a:pPr>
            <a:r>
              <a:rPr lang="uk-UA" sz="2000" dirty="0"/>
              <a:t>насильство, включаючи вбивства, самогубства, сексуальне насильство та насилля з боку інтимних партнерів</a:t>
            </a:r>
          </a:p>
          <a:p>
            <a:pPr marL="285750" indent="-285750">
              <a:spcAft>
                <a:spcPts val="600"/>
              </a:spcAft>
              <a:buFont typeface="Arial" panose="020B0604020202020204" pitchFamily="34" charset="0"/>
              <a:buChar char="•"/>
            </a:pPr>
            <a:r>
              <a:rPr lang="uk-UA" sz="2000" dirty="0"/>
              <a:t>алкогольне отруєння – проблема невідкладної медичної допомоги, яка є наслідком високого рівня алкоголю в крові </a:t>
            </a:r>
          </a:p>
          <a:p>
            <a:pPr marL="285750" indent="-285750">
              <a:spcAft>
                <a:spcPts val="600"/>
              </a:spcAft>
              <a:buFont typeface="Arial" panose="020B0604020202020204" pitchFamily="34" charset="0"/>
              <a:buChar char="•"/>
            </a:pPr>
            <a:r>
              <a:rPr lang="uk-UA" sz="2000" dirty="0"/>
              <a:t>ризикова сексуальна поведінка, включаючи незахищений секс або секс з кількома партнерами; така поведінка може призвести до випадкової вагітності або захворювань, що передаються статевим шляхом, включаючи ВІЛ</a:t>
            </a:r>
          </a:p>
          <a:p>
            <a:pPr marL="285750" indent="-285750">
              <a:spcAft>
                <a:spcPts val="600"/>
              </a:spcAft>
              <a:buFont typeface="Arial" panose="020B0604020202020204" pitchFamily="34" charset="0"/>
              <a:buChar char="•"/>
            </a:pPr>
            <a:r>
              <a:rPr lang="uk-UA" sz="2000" dirty="0"/>
              <a:t>Викидень та </a:t>
            </a:r>
            <a:r>
              <a:rPr lang="uk-UA" sz="2000" dirty="0" err="1"/>
              <a:t>мертвонародження</a:t>
            </a:r>
            <a:r>
              <a:rPr lang="uk-UA" sz="2000" dirty="0"/>
              <a:t> або фетальний алкогольний синдром (FASD) серед вагітних жінок</a:t>
            </a:r>
            <a:endParaRPr lang="ru-RU" sz="2000" dirty="0"/>
          </a:p>
        </p:txBody>
      </p:sp>
      <p:sp>
        <p:nvSpPr>
          <p:cNvPr id="4" name="Прямоугольник 3"/>
          <p:cNvSpPr/>
          <p:nvPr/>
        </p:nvSpPr>
        <p:spPr>
          <a:xfrm>
            <a:off x="1636630" y="2158777"/>
            <a:ext cx="1925527" cy="369332"/>
          </a:xfrm>
          <a:prstGeom prst="rect">
            <a:avLst/>
          </a:prstGeom>
        </p:spPr>
        <p:txBody>
          <a:bodyPr wrap="none">
            <a:spAutoFit/>
          </a:bodyPr>
          <a:lstStyle/>
          <a:p>
            <a:r>
              <a:rPr lang="uk-UA" dirty="0"/>
              <a:t>за даними </a:t>
            </a:r>
            <a:r>
              <a:rPr lang="de-DE" dirty="0"/>
              <a:t>CDC </a:t>
            </a:r>
            <a:endParaRPr lang="ru-RU" dirty="0"/>
          </a:p>
        </p:txBody>
      </p:sp>
    </p:spTree>
    <p:extLst>
      <p:ext uri="{BB962C8B-B14F-4D97-AF65-F5344CB8AC3E}">
        <p14:creationId xmlns:p14="http://schemas.microsoft.com/office/powerpoint/2010/main" val="359151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866900" y="1899032"/>
            <a:ext cx="8298180" cy="585088"/>
          </a:xfrm>
        </p:spPr>
        <p:txBody>
          <a:bodyPr/>
          <a:lstStyle/>
          <a:p>
            <a:r>
              <a:rPr lang="uk-UA" sz="3200" b="1" dirty="0">
                <a:solidFill>
                  <a:schemeClr val="accent2"/>
                </a:solidFill>
              </a:rPr>
              <a:t>Довгострокові наслідки для здоров’я</a:t>
            </a:r>
            <a:r>
              <a:rPr lang="uk-UA" sz="3200" dirty="0">
                <a:solidFill>
                  <a:schemeClr val="accent2"/>
                </a:solidFill>
              </a:rPr>
              <a:t>:</a:t>
            </a:r>
          </a:p>
          <a:p>
            <a:endParaRPr lang="ru-RU" sz="3200" dirty="0">
              <a:solidFill>
                <a:schemeClr val="accent2"/>
              </a:solidFill>
            </a:endParaRPr>
          </a:p>
        </p:txBody>
      </p:sp>
      <p:sp>
        <p:nvSpPr>
          <p:cNvPr id="3" name="Місце для вмісту 2"/>
          <p:cNvSpPr txBox="1">
            <a:spLocks/>
          </p:cNvSpPr>
          <p:nvPr/>
        </p:nvSpPr>
        <p:spPr>
          <a:xfrm>
            <a:off x="1866900" y="2820382"/>
            <a:ext cx="8298180" cy="35353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800"/>
              </a:spcAft>
              <a:buClr>
                <a:schemeClr val="accent2"/>
              </a:buClr>
            </a:pPr>
            <a:r>
              <a:rPr lang="uk-UA" sz="2000" dirty="0"/>
              <a:t>високий кров'яний тиск, хвороби серця, інсульт, хвороби печінки та проблеми з травленням </a:t>
            </a:r>
          </a:p>
          <a:p>
            <a:pPr>
              <a:lnSpc>
                <a:spcPct val="100000"/>
              </a:lnSpc>
              <a:spcBef>
                <a:spcPts val="0"/>
              </a:spcBef>
              <a:spcAft>
                <a:spcPts val="800"/>
              </a:spcAft>
              <a:buClr>
                <a:schemeClr val="accent2"/>
              </a:buClr>
            </a:pPr>
            <a:r>
              <a:rPr lang="uk-UA" sz="2000" dirty="0"/>
              <a:t>рак молочної залози, рота, горла, стравоходу, печінки, товстої та прямої кишки</a:t>
            </a:r>
          </a:p>
          <a:p>
            <a:pPr>
              <a:lnSpc>
                <a:spcPct val="100000"/>
              </a:lnSpc>
              <a:spcBef>
                <a:spcPts val="0"/>
              </a:spcBef>
              <a:spcAft>
                <a:spcPts val="800"/>
              </a:spcAft>
              <a:buClr>
                <a:schemeClr val="accent2"/>
              </a:buClr>
            </a:pPr>
            <a:r>
              <a:rPr lang="uk-UA" sz="2000" dirty="0"/>
              <a:t>ослаблення імунної системи</a:t>
            </a:r>
          </a:p>
          <a:p>
            <a:pPr>
              <a:lnSpc>
                <a:spcPct val="100000"/>
              </a:lnSpc>
              <a:spcBef>
                <a:spcPts val="0"/>
              </a:spcBef>
              <a:spcAft>
                <a:spcPts val="800"/>
              </a:spcAft>
              <a:buClr>
                <a:schemeClr val="accent2"/>
              </a:buClr>
            </a:pPr>
            <a:r>
              <a:rPr lang="uk-UA" sz="2000" dirty="0"/>
              <a:t>проблеми з навчанням та пам'яттю, включаючи деменцію</a:t>
            </a:r>
          </a:p>
          <a:p>
            <a:pPr>
              <a:lnSpc>
                <a:spcPct val="100000"/>
              </a:lnSpc>
              <a:spcBef>
                <a:spcPts val="0"/>
              </a:spcBef>
              <a:spcAft>
                <a:spcPts val="800"/>
              </a:spcAft>
              <a:buClr>
                <a:schemeClr val="accent2"/>
              </a:buClr>
            </a:pPr>
            <a:r>
              <a:rPr lang="uk-UA" sz="2000" dirty="0"/>
              <a:t>проблеми психічного здоров'я, включаючи депресію та тривогу </a:t>
            </a:r>
          </a:p>
          <a:p>
            <a:pPr>
              <a:lnSpc>
                <a:spcPct val="100000"/>
              </a:lnSpc>
              <a:spcBef>
                <a:spcPts val="0"/>
              </a:spcBef>
              <a:spcAft>
                <a:spcPts val="800"/>
              </a:spcAft>
              <a:buClr>
                <a:schemeClr val="accent2"/>
              </a:buClr>
            </a:pPr>
            <a:r>
              <a:rPr lang="uk-UA" sz="2000" dirty="0"/>
              <a:t>соціальні проблеми, включаючи сімейні проблеми, проблеми, пов'язані з роботою та безробіття</a:t>
            </a:r>
          </a:p>
        </p:txBody>
      </p:sp>
    </p:spTree>
    <p:extLst>
      <p:ext uri="{BB962C8B-B14F-4D97-AF65-F5344CB8AC3E}">
        <p14:creationId xmlns:p14="http://schemas.microsoft.com/office/powerpoint/2010/main" val="271010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3444903" y="1868552"/>
            <a:ext cx="5958177" cy="935608"/>
          </a:xfrm>
        </p:spPr>
        <p:txBody>
          <a:bodyPr/>
          <a:lstStyle/>
          <a:p>
            <a:r>
              <a:rPr lang="uk-UA" sz="2800" dirty="0">
                <a:solidFill>
                  <a:srgbClr val="C00000"/>
                </a:solidFill>
              </a:rPr>
              <a:t>Системи організму на які впливає вживання алкоголю</a:t>
            </a:r>
            <a:endParaRPr lang="ru-RU" sz="2800" dirty="0">
              <a:solidFill>
                <a:srgbClr val="C00000"/>
              </a:solidFill>
            </a:endParaRPr>
          </a:p>
        </p:txBody>
      </p:sp>
      <p:sp>
        <p:nvSpPr>
          <p:cNvPr id="4" name="Місце для вмісту 2"/>
          <p:cNvSpPr txBox="1">
            <a:spLocks/>
          </p:cNvSpPr>
          <p:nvPr/>
        </p:nvSpPr>
        <p:spPr>
          <a:xfrm>
            <a:off x="3444903" y="2982972"/>
            <a:ext cx="4655262" cy="25703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dirty="0"/>
              <a:t>травна</a:t>
            </a:r>
          </a:p>
          <a:p>
            <a:r>
              <a:rPr lang="uk-UA" dirty="0"/>
              <a:t>серцево-судинна</a:t>
            </a:r>
          </a:p>
          <a:p>
            <a:r>
              <a:rPr lang="uk-UA" dirty="0"/>
              <a:t>імунна</a:t>
            </a:r>
          </a:p>
          <a:p>
            <a:r>
              <a:rPr lang="uk-UA" dirty="0"/>
              <a:t>репродуктивна</a:t>
            </a:r>
          </a:p>
          <a:p>
            <a:r>
              <a:rPr lang="uk-UA" dirty="0"/>
              <a:t>нервова </a:t>
            </a:r>
          </a:p>
          <a:p>
            <a:endParaRPr lang="uk-UA" dirty="0"/>
          </a:p>
        </p:txBody>
      </p:sp>
    </p:spTree>
    <p:extLst>
      <p:ext uri="{BB962C8B-B14F-4D97-AF65-F5344CB8AC3E}">
        <p14:creationId xmlns:p14="http://schemas.microsoft.com/office/powerpoint/2010/main" val="40191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id="{C2190897-C09D-4247-AEBA-17767C69E9AE}"/>
              </a:ext>
            </a:extLst>
          </p:cNvPr>
          <p:cNvGrpSpPr/>
          <p:nvPr/>
        </p:nvGrpSpPr>
        <p:grpSpPr>
          <a:xfrm>
            <a:off x="277045" y="3429000"/>
            <a:ext cx="3307481" cy="3271656"/>
            <a:chOff x="1371532" y="0"/>
            <a:chExt cx="4378820" cy="4331391"/>
          </a:xfrm>
        </p:grpSpPr>
        <p:sp>
          <p:nvSpPr>
            <p:cNvPr id="6" name="Овал 5">
              <a:extLst>
                <a:ext uri="{FF2B5EF4-FFF2-40B4-BE49-F238E27FC236}">
                  <a16:creationId xmlns:a16="http://schemas.microsoft.com/office/drawing/2014/main" id="{5421A6DA-2708-4CA6-BA70-7524C5F4743C}"/>
                </a:ext>
              </a:extLst>
            </p:cNvPr>
            <p:cNvSpPr/>
            <p:nvPr/>
          </p:nvSpPr>
          <p:spPr>
            <a:xfrm>
              <a:off x="1371532" y="0"/>
              <a:ext cx="4378820" cy="4331391"/>
            </a:xfrm>
            <a:prstGeom prst="ellipse">
              <a:avLst/>
            </a:prstGeom>
            <a:solidFill>
              <a:schemeClr val="bg1">
                <a:alpha val="50000"/>
              </a:schemeClr>
            </a:solidFill>
            <a:ln>
              <a:solidFill>
                <a:schemeClr val="tx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7" name="Овал 4">
              <a:extLst>
                <a:ext uri="{FF2B5EF4-FFF2-40B4-BE49-F238E27FC236}">
                  <a16:creationId xmlns:a16="http://schemas.microsoft.com/office/drawing/2014/main" id="{F6AE81EA-FAFF-4CB7-A2BB-4F75DAEC7947}"/>
                </a:ext>
              </a:extLst>
            </p:cNvPr>
            <p:cNvSpPr txBox="1"/>
            <p:nvPr/>
          </p:nvSpPr>
          <p:spPr>
            <a:xfrm>
              <a:off x="1442884" y="635733"/>
              <a:ext cx="3444803" cy="33098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r" defTabSz="977900">
                <a:lnSpc>
                  <a:spcPct val="100000"/>
                </a:lnSpc>
                <a:spcBef>
                  <a:spcPct val="0"/>
                </a:spcBef>
                <a:spcAft>
                  <a:spcPts val="1200"/>
                </a:spcAft>
                <a:buNone/>
              </a:pPr>
              <a:r>
                <a:rPr lang="uk-UA" sz="2000" kern="1200" dirty="0"/>
                <a:t>жировий </a:t>
              </a:r>
              <a:r>
                <a:rPr lang="uk-UA" sz="2000" kern="1200" dirty="0" err="1"/>
                <a:t>гепатоз</a:t>
              </a:r>
              <a:r>
                <a:rPr lang="uk-UA" sz="2000" kern="1200" dirty="0"/>
                <a:t> печінки</a:t>
              </a:r>
            </a:p>
            <a:p>
              <a:pPr marL="0" lvl="0" indent="0" algn="r" defTabSz="977900">
                <a:lnSpc>
                  <a:spcPct val="100000"/>
                </a:lnSpc>
                <a:spcBef>
                  <a:spcPct val="0"/>
                </a:spcBef>
                <a:spcAft>
                  <a:spcPts val="1200"/>
                </a:spcAft>
                <a:buFont typeface="Arial" panose="020B0604020202020204" pitchFamily="34" charset="0"/>
                <a:buNone/>
              </a:pPr>
              <a:r>
                <a:rPr lang="uk-UA" sz="2000" kern="1200" dirty="0"/>
                <a:t>алкогольний гепатит</a:t>
              </a:r>
            </a:p>
            <a:p>
              <a:pPr marL="0" lvl="0" indent="0" algn="r" defTabSz="977900">
                <a:lnSpc>
                  <a:spcPct val="100000"/>
                </a:lnSpc>
                <a:spcBef>
                  <a:spcPct val="0"/>
                </a:spcBef>
                <a:spcAft>
                  <a:spcPts val="1200"/>
                </a:spcAft>
                <a:buFont typeface="Arial" panose="020B0604020202020204" pitchFamily="34" charset="0"/>
                <a:buNone/>
              </a:pPr>
              <a:r>
                <a:rPr lang="uk-UA" sz="2000" kern="1200" dirty="0"/>
                <a:t>фіброз</a:t>
              </a:r>
            </a:p>
            <a:p>
              <a:pPr marL="0" lvl="0" indent="0" algn="r" defTabSz="977900">
                <a:lnSpc>
                  <a:spcPct val="100000"/>
                </a:lnSpc>
                <a:spcBef>
                  <a:spcPct val="0"/>
                </a:spcBef>
                <a:spcAft>
                  <a:spcPts val="1200"/>
                </a:spcAft>
                <a:buFont typeface="Arial" panose="020B0604020202020204" pitchFamily="34" charset="0"/>
                <a:buNone/>
              </a:pPr>
              <a:r>
                <a:rPr lang="uk-UA" sz="2000" kern="1200" dirty="0"/>
                <a:t>цироз</a:t>
              </a:r>
            </a:p>
          </p:txBody>
        </p:sp>
      </p:grpSp>
      <p:grpSp>
        <p:nvGrpSpPr>
          <p:cNvPr id="8" name="Группа 7">
            <a:extLst>
              <a:ext uri="{FF2B5EF4-FFF2-40B4-BE49-F238E27FC236}">
                <a16:creationId xmlns:a16="http://schemas.microsoft.com/office/drawing/2014/main" id="{DC640C4D-F0BA-444D-881C-6D659B15B9E2}"/>
              </a:ext>
            </a:extLst>
          </p:cNvPr>
          <p:cNvGrpSpPr/>
          <p:nvPr/>
        </p:nvGrpSpPr>
        <p:grpSpPr>
          <a:xfrm>
            <a:off x="2986819" y="3429000"/>
            <a:ext cx="3271656" cy="3271656"/>
            <a:chOff x="5034138" y="23691"/>
            <a:chExt cx="4331391" cy="4331391"/>
          </a:xfrm>
        </p:grpSpPr>
        <p:sp>
          <p:nvSpPr>
            <p:cNvPr id="9" name="Овал 8">
              <a:extLst>
                <a:ext uri="{FF2B5EF4-FFF2-40B4-BE49-F238E27FC236}">
                  <a16:creationId xmlns:a16="http://schemas.microsoft.com/office/drawing/2014/main" id="{5CE7D499-6C85-447B-AD0A-514EDACDF523}"/>
                </a:ext>
              </a:extLst>
            </p:cNvPr>
            <p:cNvSpPr/>
            <p:nvPr/>
          </p:nvSpPr>
          <p:spPr>
            <a:xfrm>
              <a:off x="5034138" y="23691"/>
              <a:ext cx="4331391" cy="4331391"/>
            </a:xfrm>
            <a:prstGeom prst="ellipse">
              <a:avLst/>
            </a:prstGeom>
            <a:noFill/>
            <a:ln>
              <a:solidFill>
                <a:schemeClr val="tx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0" name="Овал 6">
              <a:extLst>
                <a:ext uri="{FF2B5EF4-FFF2-40B4-BE49-F238E27FC236}">
                  <a16:creationId xmlns:a16="http://schemas.microsoft.com/office/drawing/2014/main" id="{0A3F3A66-34B5-481A-B43A-972DCD2A309B}"/>
                </a:ext>
              </a:extLst>
            </p:cNvPr>
            <p:cNvSpPr txBox="1"/>
            <p:nvPr/>
          </p:nvSpPr>
          <p:spPr>
            <a:xfrm>
              <a:off x="6263317" y="534455"/>
              <a:ext cx="2497378" cy="33098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uk-UA" sz="3200" kern="1200" dirty="0">
                  <a:solidFill>
                    <a:srgbClr val="C00000"/>
                  </a:solidFill>
                  <a:latin typeface="+mj-lt"/>
                </a:rPr>
                <a:t>ПЕЧІНКА</a:t>
              </a:r>
              <a:endParaRPr lang="en-GB" sz="3200" kern="1200" dirty="0">
                <a:solidFill>
                  <a:srgbClr val="C00000"/>
                </a:solidFill>
                <a:latin typeface="+mj-lt"/>
              </a:endParaRPr>
            </a:p>
          </p:txBody>
        </p:sp>
      </p:grpSp>
      <p:grpSp>
        <p:nvGrpSpPr>
          <p:cNvPr id="12" name="Группа 11">
            <a:extLst>
              <a:ext uri="{FF2B5EF4-FFF2-40B4-BE49-F238E27FC236}">
                <a16:creationId xmlns:a16="http://schemas.microsoft.com/office/drawing/2014/main" id="{54A804EA-60F9-48F3-A6A2-DD4D059ECAA5}"/>
              </a:ext>
            </a:extLst>
          </p:cNvPr>
          <p:cNvGrpSpPr/>
          <p:nvPr/>
        </p:nvGrpSpPr>
        <p:grpSpPr>
          <a:xfrm>
            <a:off x="6634785" y="1406720"/>
            <a:ext cx="2570396" cy="2408078"/>
            <a:chOff x="2248893" y="0"/>
            <a:chExt cx="4488542" cy="4331391"/>
          </a:xfrm>
        </p:grpSpPr>
        <p:sp>
          <p:nvSpPr>
            <p:cNvPr id="13" name="Овал 12">
              <a:extLst>
                <a:ext uri="{FF2B5EF4-FFF2-40B4-BE49-F238E27FC236}">
                  <a16:creationId xmlns:a16="http://schemas.microsoft.com/office/drawing/2014/main" id="{F52196B8-B881-4DE1-965A-29B1F0E4E36B}"/>
                </a:ext>
              </a:extLst>
            </p:cNvPr>
            <p:cNvSpPr/>
            <p:nvPr/>
          </p:nvSpPr>
          <p:spPr>
            <a:xfrm>
              <a:off x="2358615" y="0"/>
              <a:ext cx="4378820" cy="4331391"/>
            </a:xfrm>
            <a:prstGeom prst="ellipse">
              <a:avLst/>
            </a:prstGeom>
            <a:solidFill>
              <a:schemeClr val="bg1">
                <a:alpha val="50000"/>
              </a:schemeClr>
            </a:solidFill>
            <a:ln>
              <a:solidFill>
                <a:schemeClr val="tx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4" name="Овал 4">
              <a:extLst>
                <a:ext uri="{FF2B5EF4-FFF2-40B4-BE49-F238E27FC236}">
                  <a16:creationId xmlns:a16="http://schemas.microsoft.com/office/drawing/2014/main" id="{FD2D2EA7-3CE7-4C7D-8797-54B8C06D9F67}"/>
                </a:ext>
              </a:extLst>
            </p:cNvPr>
            <p:cNvSpPr txBox="1"/>
            <p:nvPr/>
          </p:nvSpPr>
          <p:spPr>
            <a:xfrm>
              <a:off x="2248893" y="327596"/>
              <a:ext cx="3444802" cy="33098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r" defTabSz="977900">
                <a:lnSpc>
                  <a:spcPct val="100000"/>
                </a:lnSpc>
                <a:spcBef>
                  <a:spcPct val="0"/>
                </a:spcBef>
                <a:spcAft>
                  <a:spcPts val="1200"/>
                </a:spcAft>
                <a:buNone/>
              </a:pPr>
              <a:r>
                <a:rPr lang="uk-UA" sz="2000" kern="1200" dirty="0"/>
                <a:t>панкреатит</a:t>
              </a:r>
            </a:p>
          </p:txBody>
        </p:sp>
      </p:grpSp>
      <p:grpSp>
        <p:nvGrpSpPr>
          <p:cNvPr id="15" name="Группа 14">
            <a:extLst>
              <a:ext uri="{FF2B5EF4-FFF2-40B4-BE49-F238E27FC236}">
                <a16:creationId xmlns:a16="http://schemas.microsoft.com/office/drawing/2014/main" id="{F5C994E7-8C91-426A-BF5D-05FBB5A9BFCD}"/>
              </a:ext>
            </a:extLst>
          </p:cNvPr>
          <p:cNvGrpSpPr/>
          <p:nvPr/>
        </p:nvGrpSpPr>
        <p:grpSpPr>
          <a:xfrm>
            <a:off x="8842132" y="1406720"/>
            <a:ext cx="2480402" cy="2408078"/>
            <a:chOff x="5034138" y="23691"/>
            <a:chExt cx="4331391" cy="4331391"/>
          </a:xfrm>
        </p:grpSpPr>
        <p:sp>
          <p:nvSpPr>
            <p:cNvPr id="16" name="Овал 15">
              <a:extLst>
                <a:ext uri="{FF2B5EF4-FFF2-40B4-BE49-F238E27FC236}">
                  <a16:creationId xmlns:a16="http://schemas.microsoft.com/office/drawing/2014/main" id="{86340DDD-E2D9-49F6-8E30-2386224C2768}"/>
                </a:ext>
              </a:extLst>
            </p:cNvPr>
            <p:cNvSpPr/>
            <p:nvPr/>
          </p:nvSpPr>
          <p:spPr>
            <a:xfrm>
              <a:off x="5034138" y="23691"/>
              <a:ext cx="4331391" cy="4331391"/>
            </a:xfrm>
            <a:prstGeom prst="ellipse">
              <a:avLst/>
            </a:prstGeom>
            <a:noFill/>
            <a:ln>
              <a:solidFill>
                <a:schemeClr val="tx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7" name="Овал 6">
              <a:extLst>
                <a:ext uri="{FF2B5EF4-FFF2-40B4-BE49-F238E27FC236}">
                  <a16:creationId xmlns:a16="http://schemas.microsoft.com/office/drawing/2014/main" id="{46CBBA93-CFFC-495C-B514-8B851D2E972F}"/>
                </a:ext>
              </a:extLst>
            </p:cNvPr>
            <p:cNvSpPr txBox="1"/>
            <p:nvPr/>
          </p:nvSpPr>
          <p:spPr>
            <a:xfrm>
              <a:off x="5254371" y="534455"/>
              <a:ext cx="4087234" cy="33098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uk-UA" sz="2000" kern="1200" dirty="0">
                  <a:solidFill>
                    <a:srgbClr val="C00000"/>
                  </a:solidFill>
                  <a:latin typeface="+mj-lt"/>
                </a:rPr>
                <a:t>ПІДШЛУНКОВА залоза</a:t>
              </a:r>
              <a:endParaRPr lang="en-GB" sz="2000" kern="1200" dirty="0">
                <a:solidFill>
                  <a:srgbClr val="C00000"/>
                </a:solidFill>
                <a:latin typeface="+mj-lt"/>
              </a:endParaRPr>
            </a:p>
          </p:txBody>
        </p:sp>
      </p:grpSp>
    </p:spTree>
    <p:extLst>
      <p:ext uri="{BB962C8B-B14F-4D97-AF65-F5344CB8AC3E}">
        <p14:creationId xmlns:p14="http://schemas.microsoft.com/office/powerpoint/2010/main" val="2335498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id="{B4D38AD1-C899-4FA6-9C0A-B9D679546D77}"/>
              </a:ext>
            </a:extLst>
          </p:cNvPr>
          <p:cNvGrpSpPr/>
          <p:nvPr/>
        </p:nvGrpSpPr>
        <p:grpSpPr>
          <a:xfrm>
            <a:off x="2327601" y="2052097"/>
            <a:ext cx="4378820" cy="4331391"/>
            <a:chOff x="1371532" y="0"/>
            <a:chExt cx="4378820" cy="4331391"/>
          </a:xfrm>
        </p:grpSpPr>
        <p:sp>
          <p:nvSpPr>
            <p:cNvPr id="9" name="Овал 8">
              <a:extLst>
                <a:ext uri="{FF2B5EF4-FFF2-40B4-BE49-F238E27FC236}">
                  <a16:creationId xmlns:a16="http://schemas.microsoft.com/office/drawing/2014/main" id="{3090DB07-9BD7-41B9-BF25-CF74E2C83434}"/>
                </a:ext>
              </a:extLst>
            </p:cNvPr>
            <p:cNvSpPr/>
            <p:nvPr/>
          </p:nvSpPr>
          <p:spPr>
            <a:xfrm>
              <a:off x="1371532" y="0"/>
              <a:ext cx="4378820" cy="4331391"/>
            </a:xfrm>
            <a:prstGeom prst="ellipse">
              <a:avLst/>
            </a:prstGeom>
            <a:solidFill>
              <a:schemeClr val="bg1">
                <a:alpha val="50000"/>
              </a:schemeClr>
            </a:solidFill>
            <a:ln>
              <a:solidFill>
                <a:schemeClr val="tx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0" name="Овал 4">
              <a:extLst>
                <a:ext uri="{FF2B5EF4-FFF2-40B4-BE49-F238E27FC236}">
                  <a16:creationId xmlns:a16="http://schemas.microsoft.com/office/drawing/2014/main" id="{1DD5CB35-F04D-45C4-9278-FEFB86689F95}"/>
                </a:ext>
              </a:extLst>
            </p:cNvPr>
            <p:cNvSpPr txBox="1"/>
            <p:nvPr/>
          </p:nvSpPr>
          <p:spPr>
            <a:xfrm>
              <a:off x="1982989" y="510764"/>
              <a:ext cx="2524725" cy="33098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r" defTabSz="977900">
                <a:lnSpc>
                  <a:spcPct val="100000"/>
                </a:lnSpc>
                <a:spcBef>
                  <a:spcPct val="0"/>
                </a:spcBef>
                <a:spcAft>
                  <a:spcPts val="1200"/>
                </a:spcAft>
                <a:buNone/>
              </a:pPr>
              <a:r>
                <a:rPr lang="uk-UA" sz="2200" kern="1200" dirty="0"/>
                <a:t>кардіоміопатія</a:t>
              </a:r>
            </a:p>
            <a:p>
              <a:pPr marL="0" lvl="0" indent="0" algn="r" defTabSz="977900">
                <a:lnSpc>
                  <a:spcPct val="100000"/>
                </a:lnSpc>
                <a:spcBef>
                  <a:spcPct val="0"/>
                </a:spcBef>
                <a:spcAft>
                  <a:spcPts val="1200"/>
                </a:spcAft>
                <a:buFont typeface="Arial" panose="020B0604020202020204" pitchFamily="34" charset="0"/>
                <a:buNone/>
              </a:pPr>
              <a:r>
                <a:rPr lang="uk-UA" sz="2200" kern="1200" dirty="0"/>
                <a:t>аритмія</a:t>
              </a:r>
            </a:p>
            <a:p>
              <a:pPr marL="0" lvl="0" indent="0" algn="r" defTabSz="977900">
                <a:lnSpc>
                  <a:spcPct val="100000"/>
                </a:lnSpc>
                <a:spcBef>
                  <a:spcPct val="0"/>
                </a:spcBef>
                <a:spcAft>
                  <a:spcPts val="1200"/>
                </a:spcAft>
                <a:buFont typeface="Arial" panose="020B0604020202020204" pitchFamily="34" charset="0"/>
                <a:buNone/>
              </a:pPr>
              <a:r>
                <a:rPr lang="uk-UA" sz="2200" kern="1200" dirty="0"/>
                <a:t>інсульт</a:t>
              </a:r>
            </a:p>
            <a:p>
              <a:pPr marL="0" lvl="0" indent="0" algn="r" defTabSz="977900">
                <a:lnSpc>
                  <a:spcPct val="100000"/>
                </a:lnSpc>
                <a:spcBef>
                  <a:spcPct val="0"/>
                </a:spcBef>
                <a:spcAft>
                  <a:spcPts val="1200"/>
                </a:spcAft>
                <a:buFont typeface="Arial" panose="020B0604020202020204" pitchFamily="34" charset="0"/>
                <a:buNone/>
              </a:pPr>
              <a:r>
                <a:rPr lang="uk-UA" sz="2200" kern="1200" dirty="0"/>
                <a:t>гіпертонічна хвороба </a:t>
              </a:r>
            </a:p>
          </p:txBody>
        </p:sp>
      </p:grpSp>
      <p:grpSp>
        <p:nvGrpSpPr>
          <p:cNvPr id="6" name="Группа 5">
            <a:extLst>
              <a:ext uri="{FF2B5EF4-FFF2-40B4-BE49-F238E27FC236}">
                <a16:creationId xmlns:a16="http://schemas.microsoft.com/office/drawing/2014/main" id="{7ABDB470-EA4B-457B-A9B5-DF9803420403}"/>
              </a:ext>
            </a:extLst>
          </p:cNvPr>
          <p:cNvGrpSpPr/>
          <p:nvPr/>
        </p:nvGrpSpPr>
        <p:grpSpPr>
          <a:xfrm>
            <a:off x="5990207" y="2075788"/>
            <a:ext cx="4331391" cy="4331391"/>
            <a:chOff x="5034138" y="23691"/>
            <a:chExt cx="4331391" cy="4331391"/>
          </a:xfrm>
        </p:grpSpPr>
        <p:sp>
          <p:nvSpPr>
            <p:cNvPr id="7" name="Овал 6">
              <a:extLst>
                <a:ext uri="{FF2B5EF4-FFF2-40B4-BE49-F238E27FC236}">
                  <a16:creationId xmlns:a16="http://schemas.microsoft.com/office/drawing/2014/main" id="{3F74BE92-527E-4B35-94AC-76CE736B5C9D}"/>
                </a:ext>
              </a:extLst>
            </p:cNvPr>
            <p:cNvSpPr/>
            <p:nvPr/>
          </p:nvSpPr>
          <p:spPr>
            <a:xfrm>
              <a:off x="5034138" y="23691"/>
              <a:ext cx="4331391" cy="4331391"/>
            </a:xfrm>
            <a:prstGeom prst="ellipse">
              <a:avLst/>
            </a:prstGeom>
            <a:noFill/>
            <a:ln>
              <a:solidFill>
                <a:schemeClr val="tx1"/>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8" name="Овал 6">
              <a:extLst>
                <a:ext uri="{FF2B5EF4-FFF2-40B4-BE49-F238E27FC236}">
                  <a16:creationId xmlns:a16="http://schemas.microsoft.com/office/drawing/2014/main" id="{2DF169D4-FDD1-4E2C-8CFB-88D394BF4C6C}"/>
                </a:ext>
              </a:extLst>
            </p:cNvPr>
            <p:cNvSpPr txBox="1"/>
            <p:nvPr/>
          </p:nvSpPr>
          <p:spPr>
            <a:xfrm>
              <a:off x="6263317" y="534455"/>
              <a:ext cx="2497378" cy="33098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uk-UA" sz="3200" kern="1200" dirty="0">
                  <a:solidFill>
                    <a:srgbClr val="C00000"/>
                  </a:solidFill>
                  <a:latin typeface="+mj-lt"/>
                </a:rPr>
                <a:t>СЕРЦЕВО-СУДИННА СИСТЕМА</a:t>
              </a:r>
              <a:endParaRPr lang="en-GB" sz="3200" kern="1200" dirty="0">
                <a:solidFill>
                  <a:srgbClr val="C00000"/>
                </a:solidFill>
                <a:latin typeface="+mj-lt"/>
              </a:endParaRPr>
            </a:p>
          </p:txBody>
        </p:sp>
      </p:grpSp>
      <p:pic>
        <p:nvPicPr>
          <p:cNvPr id="13" name="Рисунок 12" descr="Сердце с пульсом">
            <a:extLst>
              <a:ext uri="{FF2B5EF4-FFF2-40B4-BE49-F238E27FC236}">
                <a16:creationId xmlns:a16="http://schemas.microsoft.com/office/drawing/2014/main" id="{CC0084CB-5CD1-4DA0-9BCC-0C105EE393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8702" y="5005706"/>
            <a:ext cx="914400" cy="914400"/>
          </a:xfrm>
          <a:prstGeom prst="rect">
            <a:avLst/>
          </a:prstGeom>
        </p:spPr>
      </p:pic>
    </p:spTree>
    <p:extLst>
      <p:ext uri="{BB962C8B-B14F-4D97-AF65-F5344CB8AC3E}">
        <p14:creationId xmlns:p14="http://schemas.microsoft.com/office/powerpoint/2010/main" val="313110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a:extLst>
              <a:ext uri="{FF2B5EF4-FFF2-40B4-BE49-F238E27FC236}">
                <a16:creationId xmlns:a16="http://schemas.microsoft.com/office/drawing/2014/main" id="{C1D3C682-8FA1-4848-A2E8-BC031DB5957B}"/>
              </a:ext>
            </a:extLst>
          </p:cNvPr>
          <p:cNvGraphicFramePr>
            <a:graphicFrameLocks/>
          </p:cNvGraphicFramePr>
          <p:nvPr>
            <p:extLst>
              <p:ext uri="{D42A27DB-BD31-4B8C-83A1-F6EECF244321}">
                <p14:modId xmlns:p14="http://schemas.microsoft.com/office/powerpoint/2010/main" val="2756999597"/>
              </p:ext>
            </p:extLst>
          </p:nvPr>
        </p:nvGraphicFramePr>
        <p:xfrm>
          <a:off x="376474" y="1866171"/>
          <a:ext cx="10524651" cy="4355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5" descr="Мозг">
            <a:extLst>
              <a:ext uri="{FF2B5EF4-FFF2-40B4-BE49-F238E27FC236}">
                <a16:creationId xmlns:a16="http://schemas.microsoft.com/office/drawing/2014/main" id="{C8096529-13B9-49F8-8641-8FAD8D80BA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27520" y="4419600"/>
            <a:ext cx="1508760" cy="1508760"/>
          </a:xfrm>
          <a:prstGeom prst="rect">
            <a:avLst/>
          </a:prstGeom>
        </p:spPr>
      </p:pic>
      <p:pic>
        <p:nvPicPr>
          <p:cNvPr id="10" name="Рисунок 9" descr="Линия со стрелкой: прямо">
            <a:extLst>
              <a:ext uri="{FF2B5EF4-FFF2-40B4-BE49-F238E27FC236}">
                <a16:creationId xmlns:a16="http://schemas.microsoft.com/office/drawing/2014/main" id="{90739D65-C3E5-44EC-BA3F-DB81C1F0B8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6200000">
            <a:off x="990600" y="3769392"/>
            <a:ext cx="2621280" cy="548640"/>
          </a:xfrm>
          <a:prstGeom prst="rect">
            <a:avLst/>
          </a:prstGeom>
        </p:spPr>
      </p:pic>
    </p:spTree>
    <p:extLst>
      <p:ext uri="{BB962C8B-B14F-4D97-AF65-F5344CB8AC3E}">
        <p14:creationId xmlns:p14="http://schemas.microsoft.com/office/powerpoint/2010/main" val="892959448"/>
      </p:ext>
    </p:extLst>
  </p:cSld>
  <p:clrMapOvr>
    <a:masterClrMapping/>
  </p:clrMapOvr>
</p:sld>
</file>

<file path=ppt/theme/theme1.xml><?xml version="1.0" encoding="utf-8"?>
<a:theme xmlns:a="http://schemas.openxmlformats.org/drawingml/2006/main" name="Специальное оформление">
  <a:themeElements>
    <a:clrScheme name="PHC">
      <a:dk1>
        <a:srgbClr val="004188"/>
      </a:dk1>
      <a:lt1>
        <a:sysClr val="window" lastClr="FFFFFF"/>
      </a:lt1>
      <a:dk2>
        <a:srgbClr val="17355F"/>
      </a:dk2>
      <a:lt2>
        <a:srgbClr val="FFFFFF"/>
      </a:lt2>
      <a:accent1>
        <a:srgbClr val="004188"/>
      </a:accent1>
      <a:accent2>
        <a:srgbClr val="F29100"/>
      </a:accent2>
      <a:accent3>
        <a:srgbClr val="33B6B1"/>
      </a:accent3>
      <a:accent4>
        <a:srgbClr val="0076BE"/>
      </a:accent4>
      <a:accent5>
        <a:srgbClr val="00A8E2"/>
      </a:accent5>
      <a:accent6>
        <a:srgbClr val="FFCD1A"/>
      </a:accent6>
      <a:hlink>
        <a:srgbClr val="54C2E4"/>
      </a:hlink>
      <a:folHlink>
        <a:srgbClr val="EA4E3C"/>
      </a:folHlink>
    </a:clrScheme>
    <a:fontScheme name="PHC">
      <a:majorFont>
        <a:latin typeface="Museo Sans Cyrl 900"/>
        <a:ea typeface=""/>
        <a:cs typeface=""/>
      </a:majorFont>
      <a:minorFont>
        <a:latin typeface="Museo Sans Cyrl 500"/>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TotalTime>
  <Words>1787</Words>
  <Application>Microsoft Office PowerPoint</Application>
  <PresentationFormat>Широкоэкранный</PresentationFormat>
  <Paragraphs>156</Paragraphs>
  <Slides>18</Slides>
  <Notes>17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18</vt:i4>
      </vt:variant>
    </vt:vector>
  </HeadingPairs>
  <TitlesOfParts>
    <vt:vector size="26" baseType="lpstr">
      <vt:lpstr>Arial</vt:lpstr>
      <vt:lpstr>Times New Roman</vt:lpstr>
      <vt:lpstr>Calibri</vt:lpstr>
      <vt:lpstr>Museo Sans Cyrl 700</vt:lpstr>
      <vt:lpstr>Museo Sans Cyrl 900</vt:lpstr>
      <vt:lpstr>Museo Sans Cyrl 500</vt:lpstr>
      <vt:lpstr>Museo Sans Cyrl 300</vt:lpstr>
      <vt:lpstr>Специальное оформление</vt:lpstr>
      <vt:lpstr>Вплив алкоголю на фізичне здоров’я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Валентин Валентинов</dc:creator>
  <cp:lastModifiedBy>Владимир Косенко</cp:lastModifiedBy>
  <cp:revision>43</cp:revision>
  <dcterms:created xsi:type="dcterms:W3CDTF">2018-04-20T08:23:00Z</dcterms:created>
  <dcterms:modified xsi:type="dcterms:W3CDTF">2021-11-13T05:37:58Z</dcterms:modified>
</cp:coreProperties>
</file>